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16" r:id="rId5"/>
    <p:sldId id="515" r:id="rId6"/>
    <p:sldId id="508" r:id="rId7"/>
    <p:sldId id="509" r:id="rId8"/>
    <p:sldId id="510" r:id="rId9"/>
    <p:sldId id="511" r:id="rId10"/>
    <p:sldId id="512" r:id="rId11"/>
    <p:sldId id="513" r:id="rId12"/>
    <p:sldId id="467" r:id="rId13"/>
    <p:sldId id="470" r:id="rId14"/>
    <p:sldId id="473" r:id="rId15"/>
    <p:sldId id="474" r:id="rId16"/>
    <p:sldId id="472" r:id="rId17"/>
    <p:sldId id="475" r:id="rId18"/>
    <p:sldId id="477" r:id="rId19"/>
    <p:sldId id="478" r:id="rId20"/>
    <p:sldId id="479" r:id="rId21"/>
    <p:sldId id="480" r:id="rId22"/>
    <p:sldId id="518" r:id="rId23"/>
    <p:sldId id="481" r:id="rId24"/>
    <p:sldId id="484" r:id="rId25"/>
    <p:sldId id="482" r:id="rId26"/>
    <p:sldId id="485" r:id="rId27"/>
    <p:sldId id="498" r:id="rId28"/>
    <p:sldId id="497" r:id="rId29"/>
    <p:sldId id="496" r:id="rId30"/>
    <p:sldId id="517" r:id="rId31"/>
    <p:sldId id="514" r:id="rId32"/>
    <p:sldId id="438" r:id="rId33"/>
    <p:sldId id="491" r:id="rId34"/>
    <p:sldId id="555" r:id="rId35"/>
    <p:sldId id="552" r:id="rId36"/>
    <p:sldId id="493" r:id="rId37"/>
    <p:sldId id="553" r:id="rId38"/>
    <p:sldId id="492" r:id="rId39"/>
    <p:sldId id="494" r:id="rId40"/>
    <p:sldId id="506" r:id="rId41"/>
    <p:sldId id="557" r:id="rId42"/>
    <p:sldId id="556" r:id="rId43"/>
    <p:sldId id="558" r:id="rId44"/>
    <p:sldId id="554" r:id="rId45"/>
    <p:sldId id="281" r:id="rId4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0C3DA4-7057-A941-BB35-09460CF4F66A}">
          <p14:sldIdLst>
            <p14:sldId id="256"/>
            <p14:sldId id="516"/>
            <p14:sldId id="515"/>
            <p14:sldId id="508"/>
            <p14:sldId id="509"/>
            <p14:sldId id="510"/>
            <p14:sldId id="511"/>
            <p14:sldId id="512"/>
            <p14:sldId id="513"/>
            <p14:sldId id="467"/>
            <p14:sldId id="470"/>
            <p14:sldId id="473"/>
            <p14:sldId id="474"/>
            <p14:sldId id="472"/>
            <p14:sldId id="475"/>
            <p14:sldId id="477"/>
            <p14:sldId id="478"/>
            <p14:sldId id="479"/>
            <p14:sldId id="480"/>
            <p14:sldId id="518"/>
            <p14:sldId id="481"/>
            <p14:sldId id="484"/>
            <p14:sldId id="482"/>
            <p14:sldId id="485"/>
            <p14:sldId id="498"/>
            <p14:sldId id="497"/>
            <p14:sldId id="496"/>
            <p14:sldId id="517"/>
            <p14:sldId id="514"/>
            <p14:sldId id="438"/>
            <p14:sldId id="491"/>
            <p14:sldId id="555"/>
            <p14:sldId id="493"/>
            <p14:sldId id="553"/>
            <p14:sldId id="492"/>
            <p14:sldId id="494"/>
            <p14:sldId id="281"/>
            <p14:sldId id="552"/>
            <p14:sldId id="506"/>
            <p14:sldId id="557"/>
            <p14:sldId id="554"/>
            <p14:sldId id="558"/>
            <p14:sldId id="5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E"/>
    <a:srgbClr val="C9C9C9"/>
    <a:srgbClr val="595959"/>
    <a:srgbClr val="28A5E4"/>
    <a:srgbClr val="F13D1F"/>
    <a:srgbClr val="5CD072"/>
    <a:srgbClr val="ECD997"/>
    <a:srgbClr val="EAEAEA"/>
    <a:srgbClr val="E2E2E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6" autoAdjust="0"/>
    <p:restoredTop sz="64314" autoAdjust="0"/>
  </p:normalViewPr>
  <p:slideViewPr>
    <p:cSldViewPr>
      <p:cViewPr varScale="1">
        <p:scale>
          <a:sx n="82" d="100"/>
          <a:sy n="82" d="100"/>
        </p:scale>
        <p:origin x="1608" y="160"/>
      </p:cViewPr>
      <p:guideLst>
        <p:guide orient="horz" pos="2154"/>
        <p:guide pos="2200"/>
        <p:guide pos="2884"/>
        <p:guide pos="3560"/>
        <p:guide pos="4274"/>
        <p:guide pos="1516"/>
        <p:guide pos="4935"/>
        <p:guide pos="845"/>
        <p:guide pos="204"/>
        <p:guide pos="5602"/>
        <p:guide pos="249"/>
        <p:guide pos="55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曲线的光滑程度取决于核函数的带宽，带宽默认为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，通过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adjust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参数设置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橙色、红色、蓝色分别表示带宽为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0.25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时的密度曲线，可以看出带宽为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时的蓝线最平滑，即带宽越大越光滑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Fill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参数用不同类型代表的颜色填充曲线以下区域，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alpha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参数调节透明度，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color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参数调节曲线的颜色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另一种对分组数据分布进行可视化的方法，分面技术，令各个分面竖直对齐来对七个类型分组的七个</a:t>
            </a:r>
            <a:r>
              <a:rPr lang="zh-CN" altLang="en-US" sz="1200" kern="10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分布进行比较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zh-CN" altLang="en-US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在直方图的基础上，把直方图顶部的中点（即组中值）用直线连接起来，再把原来的直方图抹掉就是频数多边形图。</a:t>
            </a:r>
            <a:endParaRPr lang="zh-CN" altLang="en-US" sz="12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频率多边形是用于理解分布形状的图形设备。它们与直方图具有相同的用途，但对于比较数据集特别有用。频率多边形也是显示累积频率分布的好选择。</a:t>
            </a:r>
            <a:endParaRPr lang="zh-CN" altLang="en-US" sz="12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要创建一个频率多边形，就像直方图一样，选择一个类间隔。然后绘制一个代表数据中分数值的</a:t>
            </a:r>
            <a:r>
              <a:rPr lang="en-GB" altLang="zh-CN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X</a:t>
            </a:r>
            <a:r>
              <a:rPr lang="zh-CN" altLang="en-US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轴。用一个刻度标记标记每个班级间隔的中间，并用该班级表示的中间值标记它。绘制</a:t>
            </a:r>
            <a:r>
              <a:rPr lang="en-GB" altLang="zh-CN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Y</a:t>
            </a:r>
            <a:r>
              <a:rPr lang="zh-CN" altLang="en-US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轴以指示每个班级的频率。在每个班级间隔的中间放置一个与其频率相对应高度的点。最后，连接点。您应该在数据中包含一个低于最低值的等级间隔，并且在最高值之上包含一个等级间隔。然后图形将触碰两侧的</a:t>
            </a:r>
            <a:r>
              <a:rPr lang="en-GB" altLang="zh-CN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X</a:t>
            </a:r>
            <a:r>
              <a:rPr lang="zh-CN" altLang="en-US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轴。</a:t>
            </a:r>
            <a:endParaRPr lang="zh-CN" altLang="en-US" sz="12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使用数据集</a:t>
            </a:r>
            <a:r>
              <a:rPr lang="en-US" altLang="zh-CN" sz="12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LoanData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中的</a:t>
            </a:r>
            <a:r>
              <a:rPr lang="en-GB" altLang="zh-CN" sz="12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zh-CN" altLang="en-GB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数据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（投资人提供的贷款数量）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运行代码可得结果图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与直方图类似，可以通过</a:t>
            </a:r>
            <a:r>
              <a:rPr lang="en-US" altLang="zh-CN" sz="12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binwidth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参数控制频数多边形的组距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组距较大的频数多边形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与箱线图类似，小提琴图是一种“用来对 多组数据的分布进行比较的方法”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小提琴图也是核密度估计，但绘图时对 核密度曲线取了镜像以使形状对称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将从三部分展开。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与箱线图类似，小提琴图是一种“用来对 多组数据的分布进行比较的方法”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小提琴图也是核密度估计，但绘图时对 核密度曲线取了镜像以使形状对称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我们逐层绘制图形，先绘制小提琴图，再叠加箱线图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其中，通过设置“</a:t>
            </a:r>
            <a:r>
              <a:rPr lang="en-US" altLang="zh-CN" sz="1200" b="1" u="sng" kern="100" dirty="0" err="1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outlier.color</a:t>
            </a:r>
            <a:r>
              <a:rPr lang="en-US" altLang="zh-CN" sz="1200" b="1" u="sng" kern="100" dirty="0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= NA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”可以隐藏箱线图中的异常点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由于 小提琴图默认的坐标范围是数据的最小值到最大值，所以他的尾部是被截断的。通过设置</a:t>
            </a:r>
            <a:r>
              <a:rPr lang="en-GB" altLang="zh-CN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trim</a:t>
            </a:r>
            <a:r>
              <a:rPr lang="zh-CN" altLang="en-GB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参数</a:t>
            </a:r>
            <a:r>
              <a:rPr lang="en-US" altLang="zh-CN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=False</a:t>
            </a:r>
            <a:r>
              <a:rPr lang="zh-CN" altLang="en-US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，可以保留小提琴的尾部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我们逐层绘制图形，先绘制小提琴图，再叠加箱线图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其中，通过设置“</a:t>
            </a:r>
            <a:r>
              <a:rPr lang="en-US" altLang="zh-CN" sz="1200" b="1" u="sng" kern="100" dirty="0" err="1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outlier.color</a:t>
            </a:r>
            <a:r>
              <a:rPr lang="en-US" altLang="zh-CN" sz="1200" b="1" u="sng" kern="100" dirty="0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= NA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”可以隐藏箱线图中的异常点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由于 小提琴图默认的坐标范围是数据的最小值到最大值，所以他的尾部是被截断的。通过设置</a:t>
            </a:r>
            <a:r>
              <a:rPr lang="en-GB" altLang="zh-CN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trim</a:t>
            </a:r>
            <a:r>
              <a:rPr lang="zh-CN" altLang="en-GB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参数</a:t>
            </a:r>
            <a:r>
              <a:rPr lang="en-US" altLang="zh-CN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=False</a:t>
            </a:r>
            <a:r>
              <a:rPr lang="zh-CN" altLang="en-US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，可以保留小提琴的尾部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在默认情况下，系统会对小提琴图进行标准化，从而使各组数据对应的图的面积相等。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如果希望使“图的面积与每组观测值数量成正比”，可以设置“</a:t>
            </a:r>
            <a:r>
              <a:rPr lang="en-US" altLang="zh-CN" sz="12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scale = "count")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”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我们可以通过</a:t>
            </a:r>
            <a:r>
              <a:rPr lang="en-US" altLang="zh-CN" sz="12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ajust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参数调整小提琴图的平滑程度。该参数的默认值为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，参数值越大，则曲线越光滑。</a:t>
            </a: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http://www.273803761.xyz/%E6%A0%87%E5%87%86%E5%88%86%E5%B8%83.html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首先，选题背景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首先，选题背景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数据在</a:t>
            </a:r>
            <a:r>
              <a:rPr lang="en-US" altLang="zh-CN" dirty="0"/>
              <a:t>100000</a:t>
            </a:r>
            <a:r>
              <a:rPr lang="zh-CN" altLang="en-US" dirty="0"/>
              <a:t>元附近存在异常点，综合省察怀疑数据造假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汽车价格直方图，可以大致看出数据分布，集中水平，集中趋势，分布对称性和陡峭度。可以看出但是不太清晰</a:t>
            </a:r>
            <a:endParaRPr lang="zh-CN" altLang="en-US" dirty="0"/>
          </a:p>
          <a:p>
            <a:r>
              <a:rPr lang="zh-CN" altLang="en-US" dirty="0"/>
              <a:t>频数多边形类似于直方图的中点连线，更好展示数据分布变化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QQ</a:t>
            </a:r>
            <a:r>
              <a:rPr lang="zh-CN" altLang="en-US" dirty="0"/>
              <a:t>图判断价格是否是属于正态分布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核密度估计曲线，可以基于样本对总体分布进行估计</a:t>
            </a:r>
            <a:endParaRPr lang="zh-CN" altLang="en-US" dirty="0"/>
          </a:p>
          <a:p>
            <a:r>
              <a:rPr lang="zh-CN" altLang="en-US" dirty="0"/>
              <a:t>后图为分组密度曲线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销售价格按照车型分组后分别绘制箱线图，可以看出高端车型如车型</a:t>
            </a:r>
            <a:r>
              <a:rPr lang="en-US" altLang="zh-CN" dirty="0"/>
              <a:t>05</a:t>
            </a:r>
            <a:r>
              <a:rPr lang="zh-CN" altLang="en-US" dirty="0"/>
              <a:t>价格分布较为松散，价格差异性大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1、不论是已婚人士还是未婚人士，购买车辆的价格都集中于80000-130000的较低价车</a:t>
            </a:r>
            <a:endParaRPr dirty="0"/>
          </a:p>
          <a:p>
            <a:r>
              <a:rPr dirty="0"/>
              <a:t>2、未婚人士对</a:t>
            </a:r>
            <a:r>
              <a:rPr lang="zh-CN" dirty="0"/>
              <a:t>高端</a:t>
            </a:r>
            <a:r>
              <a:rPr dirty="0"/>
              <a:t>车辆的消费能力更高</a:t>
            </a:r>
            <a:endParaRPr dirty="0"/>
          </a:p>
          <a:p>
            <a:r>
              <a:rPr dirty="0"/>
              <a:t>   1）从核密度估计曲线上看，未婚人士购买高价车的可能性更大</a:t>
            </a:r>
            <a:endParaRPr dirty="0"/>
          </a:p>
          <a:p>
            <a:r>
              <a:rPr dirty="0"/>
              <a:t>   2）从箱线图上看，未婚人士购买车辆价格的中位数略高于已婚人士、</a:t>
            </a:r>
            <a:r>
              <a:rPr lang="zh-CN" dirty="0"/>
              <a:t>高端车型</a:t>
            </a:r>
            <a:r>
              <a:rPr dirty="0"/>
              <a:t>远高于已婚人士</a:t>
            </a:r>
            <a:endParaRPr dirty="0"/>
          </a:p>
          <a:p>
            <a:r>
              <a:rPr dirty="0"/>
              <a:t>3、</a:t>
            </a:r>
            <a:r>
              <a:rPr lang="zh-CN" dirty="0"/>
              <a:t>相比较而言，已婚人士对于中端车型购买意愿更高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13w</a:t>
            </a:r>
            <a:r>
              <a:rPr lang="zh-CN" altLang="en-US" dirty="0"/>
              <a:t>元左右的低端车型，主要保住个人和组织的购买量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dirty="0"/>
              <a:t>男性对高端车型购买力强，中低端差不多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9" y="275167"/>
            <a:ext cx="1967015" cy="528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 userDrawn="1"/>
        </p:nvSpPr>
        <p:spPr>
          <a:xfrm>
            <a:off x="1" y="509410"/>
            <a:ext cx="2948052" cy="204892"/>
          </a:xfrm>
          <a:custGeom>
            <a:avLst/>
            <a:gdLst>
              <a:gd name="connsiteX0" fmla="*/ 0 w 2948052"/>
              <a:gd name="connsiteY0" fmla="*/ 107950 h 153669"/>
              <a:gd name="connsiteX1" fmla="*/ 2946781 w 2948052"/>
              <a:gd name="connsiteY1" fmla="*/ 107950 h 153669"/>
              <a:gd name="connsiteX2" fmla="*/ 2901062 w 2948052"/>
              <a:gd name="connsiteY2" fmla="*/ 153669 h 153669"/>
              <a:gd name="connsiteX3" fmla="*/ 0 w 2948052"/>
              <a:gd name="connsiteY3" fmla="*/ 153669 h 153669"/>
              <a:gd name="connsiteX4" fmla="*/ 0 w 2948052"/>
              <a:gd name="connsiteY4" fmla="*/ 0 h 153669"/>
              <a:gd name="connsiteX5" fmla="*/ 2902333 w 2948052"/>
              <a:gd name="connsiteY5" fmla="*/ 0 h 153669"/>
              <a:gd name="connsiteX6" fmla="*/ 2948052 w 2948052"/>
              <a:gd name="connsiteY6" fmla="*/ 45719 h 153669"/>
              <a:gd name="connsiteX7" fmla="*/ 0 w 2948052"/>
              <a:gd name="connsiteY7" fmla="*/ 45719 h 15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8052" h="153669">
                <a:moveTo>
                  <a:pt x="0" y="107950"/>
                </a:moveTo>
                <a:lnTo>
                  <a:pt x="2946781" y="107950"/>
                </a:lnTo>
                <a:lnTo>
                  <a:pt x="2901062" y="153669"/>
                </a:lnTo>
                <a:lnTo>
                  <a:pt x="0" y="153669"/>
                </a:lnTo>
                <a:close/>
                <a:moveTo>
                  <a:pt x="0" y="0"/>
                </a:moveTo>
                <a:lnTo>
                  <a:pt x="2902333" y="0"/>
                </a:lnTo>
                <a:lnTo>
                  <a:pt x="2948052" y="45719"/>
                </a:lnTo>
                <a:lnTo>
                  <a:pt x="0" y="4571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8154" b="-68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2940556" y="382182"/>
            <a:ext cx="3262888" cy="457653"/>
          </a:xfrm>
          <a:custGeom>
            <a:avLst/>
            <a:gdLst>
              <a:gd name="connsiteX0" fmla="*/ 0 w 3262888"/>
              <a:gd name="connsiteY0" fmla="*/ 0 h 343240"/>
              <a:gd name="connsiteX1" fmla="*/ 3262888 w 3262888"/>
              <a:gd name="connsiteY1" fmla="*/ 0 h 343240"/>
              <a:gd name="connsiteX2" fmla="*/ 3079440 w 3262888"/>
              <a:gd name="connsiteY2" fmla="*/ 171621 h 343240"/>
              <a:gd name="connsiteX3" fmla="*/ 3262886 w 3262888"/>
              <a:gd name="connsiteY3" fmla="*/ 343240 h 343240"/>
              <a:gd name="connsiteX4" fmla="*/ 0 w 3262888"/>
              <a:gd name="connsiteY4" fmla="*/ 343240 h 343240"/>
              <a:gd name="connsiteX5" fmla="*/ 171620 w 3262888"/>
              <a:gd name="connsiteY5" fmla="*/ 171620 h 34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888" h="343240">
                <a:moveTo>
                  <a:pt x="0" y="0"/>
                </a:moveTo>
                <a:lnTo>
                  <a:pt x="3262888" y="0"/>
                </a:lnTo>
                <a:lnTo>
                  <a:pt x="3079440" y="171621"/>
                </a:lnTo>
                <a:lnTo>
                  <a:pt x="3262886" y="343240"/>
                </a:lnTo>
                <a:lnTo>
                  <a:pt x="0" y="343240"/>
                </a:lnTo>
                <a:lnTo>
                  <a:pt x="171620" y="17162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15" t="-5688" r="-44115" b="-5688"/>
            </a:stretch>
          </a:blip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420" y="427094"/>
            <a:ext cx="3459160" cy="369524"/>
          </a:xfrm>
        </p:spPr>
        <p:txBody>
          <a:bodyPr lIns="0" tIns="0" rIns="0" bIns="0"/>
          <a:lstStyle>
            <a:lvl1pPr algn="ctr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任意多边形 23"/>
          <p:cNvSpPr/>
          <p:nvPr userDrawn="1"/>
        </p:nvSpPr>
        <p:spPr>
          <a:xfrm>
            <a:off x="6195948" y="509410"/>
            <a:ext cx="2948052" cy="204892"/>
          </a:xfrm>
          <a:custGeom>
            <a:avLst/>
            <a:gdLst>
              <a:gd name="connsiteX0" fmla="*/ 1271 w 2948052"/>
              <a:gd name="connsiteY0" fmla="*/ 107950 h 153669"/>
              <a:gd name="connsiteX1" fmla="*/ 2948052 w 2948052"/>
              <a:gd name="connsiteY1" fmla="*/ 107950 h 153669"/>
              <a:gd name="connsiteX2" fmla="*/ 2948052 w 2948052"/>
              <a:gd name="connsiteY2" fmla="*/ 153669 h 153669"/>
              <a:gd name="connsiteX3" fmla="*/ 46990 w 2948052"/>
              <a:gd name="connsiteY3" fmla="*/ 153669 h 153669"/>
              <a:gd name="connsiteX4" fmla="*/ 45719 w 2948052"/>
              <a:gd name="connsiteY4" fmla="*/ 0 h 153669"/>
              <a:gd name="connsiteX5" fmla="*/ 2948052 w 2948052"/>
              <a:gd name="connsiteY5" fmla="*/ 0 h 153669"/>
              <a:gd name="connsiteX6" fmla="*/ 2948052 w 2948052"/>
              <a:gd name="connsiteY6" fmla="*/ 45719 h 153669"/>
              <a:gd name="connsiteX7" fmla="*/ 0 w 2948052"/>
              <a:gd name="connsiteY7" fmla="*/ 45719 h 15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8052" h="153669">
                <a:moveTo>
                  <a:pt x="1271" y="107950"/>
                </a:moveTo>
                <a:lnTo>
                  <a:pt x="2948052" y="107950"/>
                </a:lnTo>
                <a:lnTo>
                  <a:pt x="2948052" y="153669"/>
                </a:lnTo>
                <a:lnTo>
                  <a:pt x="46990" y="153669"/>
                </a:lnTo>
                <a:close/>
                <a:moveTo>
                  <a:pt x="45719" y="0"/>
                </a:moveTo>
                <a:lnTo>
                  <a:pt x="2948052" y="0"/>
                </a:lnTo>
                <a:lnTo>
                  <a:pt x="2948052" y="45719"/>
                </a:lnTo>
                <a:lnTo>
                  <a:pt x="0" y="4571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8154" b="-68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277" y="74850"/>
            <a:ext cx="1462959" cy="393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9" y="275167"/>
            <a:ext cx="1967015" cy="528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5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516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jpe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92"/>
          <p:cNvGrpSpPr/>
          <p:nvPr/>
        </p:nvGrpSpPr>
        <p:grpSpPr>
          <a:xfrm>
            <a:off x="7317286" y="4133618"/>
            <a:ext cx="1403693" cy="1289994"/>
            <a:chOff x="1238251" y="1522413"/>
            <a:chExt cx="2097088" cy="1927225"/>
          </a:xfrm>
        </p:grpSpPr>
        <p:sp>
          <p:nvSpPr>
            <p:cNvPr id="167" name="Freeform 18"/>
            <p:cNvSpPr/>
            <p:nvPr/>
          </p:nvSpPr>
          <p:spPr bwMode="auto">
            <a:xfrm>
              <a:off x="2913063" y="2706688"/>
              <a:ext cx="331788" cy="271463"/>
            </a:xfrm>
            <a:custGeom>
              <a:avLst/>
              <a:gdLst>
                <a:gd name="T0" fmla="*/ 0 w 88"/>
                <a:gd name="T1" fmla="*/ 0 h 72"/>
                <a:gd name="T2" fmla="*/ 12 w 88"/>
                <a:gd name="T3" fmla="*/ 0 h 72"/>
                <a:gd name="T4" fmla="*/ 75 w 88"/>
                <a:gd name="T5" fmla="*/ 45 h 72"/>
                <a:gd name="T6" fmla="*/ 88 w 88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4" y="0"/>
                    <a:pt x="8" y="0"/>
                    <a:pt x="12" y="0"/>
                  </a:cubicBezTo>
                  <a:cubicBezTo>
                    <a:pt x="38" y="4"/>
                    <a:pt x="61" y="24"/>
                    <a:pt x="75" y="45"/>
                  </a:cubicBezTo>
                  <a:cubicBezTo>
                    <a:pt x="80" y="53"/>
                    <a:pt x="87" y="63"/>
                    <a:pt x="88" y="72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9"/>
            <p:cNvSpPr/>
            <p:nvPr/>
          </p:nvSpPr>
          <p:spPr bwMode="auto">
            <a:xfrm>
              <a:off x="2917826" y="2774950"/>
              <a:ext cx="255588" cy="169863"/>
            </a:xfrm>
            <a:custGeom>
              <a:avLst/>
              <a:gdLst>
                <a:gd name="T0" fmla="*/ 0 w 68"/>
                <a:gd name="T1" fmla="*/ 0 h 45"/>
                <a:gd name="T2" fmla="*/ 59 w 68"/>
                <a:gd name="T3" fmla="*/ 30 h 45"/>
                <a:gd name="T4" fmla="*/ 68 w 68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45">
                  <a:moveTo>
                    <a:pt x="0" y="0"/>
                  </a:moveTo>
                  <a:cubicBezTo>
                    <a:pt x="29" y="0"/>
                    <a:pt x="51" y="22"/>
                    <a:pt x="59" y="30"/>
                  </a:cubicBezTo>
                  <a:cubicBezTo>
                    <a:pt x="59" y="30"/>
                    <a:pt x="65" y="38"/>
                    <a:pt x="68" y="45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20"/>
            <p:cNvSpPr/>
            <p:nvPr/>
          </p:nvSpPr>
          <p:spPr bwMode="auto">
            <a:xfrm>
              <a:off x="2924176" y="2849563"/>
              <a:ext cx="185738" cy="155575"/>
            </a:xfrm>
            <a:custGeom>
              <a:avLst/>
              <a:gdLst>
                <a:gd name="T0" fmla="*/ 0 w 49"/>
                <a:gd name="T1" fmla="*/ 0 h 41"/>
                <a:gd name="T2" fmla="*/ 31 w 49"/>
                <a:gd name="T3" fmla="*/ 13 h 41"/>
                <a:gd name="T4" fmla="*/ 49 w 49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1">
                  <a:moveTo>
                    <a:pt x="0" y="0"/>
                  </a:moveTo>
                  <a:cubicBezTo>
                    <a:pt x="12" y="2"/>
                    <a:pt x="22" y="6"/>
                    <a:pt x="31" y="13"/>
                  </a:cubicBezTo>
                  <a:cubicBezTo>
                    <a:pt x="39" y="19"/>
                    <a:pt x="49" y="30"/>
                    <a:pt x="49" y="41"/>
                  </a:cubicBezTo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1"/>
            <p:cNvSpPr/>
            <p:nvPr/>
          </p:nvSpPr>
          <p:spPr bwMode="auto">
            <a:xfrm>
              <a:off x="2932113" y="2914650"/>
              <a:ext cx="155575" cy="165100"/>
            </a:xfrm>
            <a:custGeom>
              <a:avLst/>
              <a:gdLst>
                <a:gd name="T0" fmla="*/ 0 w 41"/>
                <a:gd name="T1" fmla="*/ 0 h 44"/>
                <a:gd name="T2" fmla="*/ 41 w 41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44">
                  <a:moveTo>
                    <a:pt x="0" y="0"/>
                  </a:moveTo>
                  <a:cubicBezTo>
                    <a:pt x="22" y="3"/>
                    <a:pt x="38" y="23"/>
                    <a:pt x="41" y="44"/>
                  </a:cubicBezTo>
                </a:path>
              </a:pathLst>
            </a:custGeom>
            <a:noFill/>
            <a:ln w="158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1" name="组合 170"/>
            <p:cNvGrpSpPr/>
            <p:nvPr/>
          </p:nvGrpSpPr>
          <p:grpSpPr>
            <a:xfrm>
              <a:off x="3019426" y="2944813"/>
              <a:ext cx="315913" cy="504825"/>
              <a:chOff x="3019426" y="2944813"/>
              <a:chExt cx="315913" cy="504825"/>
            </a:xfrm>
          </p:grpSpPr>
          <p:sp>
            <p:nvSpPr>
              <p:cNvPr id="220" name="Freeform 22"/>
              <p:cNvSpPr/>
              <p:nvPr/>
            </p:nvSpPr>
            <p:spPr bwMode="auto">
              <a:xfrm>
                <a:off x="3019426" y="2944813"/>
                <a:ext cx="315913" cy="357188"/>
              </a:xfrm>
              <a:custGeom>
                <a:avLst/>
                <a:gdLst>
                  <a:gd name="T0" fmla="*/ 45 w 84"/>
                  <a:gd name="T1" fmla="*/ 2 h 95"/>
                  <a:gd name="T2" fmla="*/ 20 w 84"/>
                  <a:gd name="T3" fmla="*/ 34 h 95"/>
                  <a:gd name="T4" fmla="*/ 20 w 84"/>
                  <a:gd name="T5" fmla="*/ 85 h 95"/>
                  <a:gd name="T6" fmla="*/ 70 w 84"/>
                  <a:gd name="T7" fmla="*/ 81 h 95"/>
                  <a:gd name="T8" fmla="*/ 68 w 84"/>
                  <a:gd name="T9" fmla="*/ 35 h 95"/>
                  <a:gd name="T10" fmla="*/ 45 w 84"/>
                  <a:gd name="T11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95">
                    <a:moveTo>
                      <a:pt x="45" y="2"/>
                    </a:moveTo>
                    <a:cubicBezTo>
                      <a:pt x="22" y="0"/>
                      <a:pt x="25" y="19"/>
                      <a:pt x="20" y="34"/>
                    </a:cubicBezTo>
                    <a:cubicBezTo>
                      <a:pt x="14" y="51"/>
                      <a:pt x="0" y="72"/>
                      <a:pt x="20" y="85"/>
                    </a:cubicBezTo>
                    <a:cubicBezTo>
                      <a:pt x="36" y="95"/>
                      <a:pt x="55" y="93"/>
                      <a:pt x="70" y="81"/>
                    </a:cubicBezTo>
                    <a:cubicBezTo>
                      <a:pt x="84" y="70"/>
                      <a:pt x="74" y="49"/>
                      <a:pt x="68" y="35"/>
                    </a:cubicBezTo>
                    <a:cubicBezTo>
                      <a:pt x="63" y="21"/>
                      <a:pt x="65" y="4"/>
                      <a:pt x="45" y="2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23"/>
              <p:cNvSpPr/>
              <p:nvPr/>
            </p:nvSpPr>
            <p:spPr bwMode="auto">
              <a:xfrm>
                <a:off x="3173413" y="3178175"/>
                <a:ext cx="22225" cy="271463"/>
              </a:xfrm>
              <a:custGeom>
                <a:avLst/>
                <a:gdLst>
                  <a:gd name="T0" fmla="*/ 0 w 6"/>
                  <a:gd name="T1" fmla="*/ 0 h 72"/>
                  <a:gd name="T2" fmla="*/ 2 w 6"/>
                  <a:gd name="T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72">
                    <a:moveTo>
                      <a:pt x="0" y="0"/>
                    </a:moveTo>
                    <a:cubicBezTo>
                      <a:pt x="0" y="0"/>
                      <a:pt x="6" y="30"/>
                      <a:pt x="2" y="72"/>
                    </a:cubicBezTo>
                  </a:path>
                </a:pathLst>
              </a:custGeom>
              <a:noFill/>
              <a:ln w="15875" cap="rnd">
                <a:solidFill>
                  <a:schemeClr val="accent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24"/>
              <p:cNvSpPr/>
              <p:nvPr/>
            </p:nvSpPr>
            <p:spPr bwMode="auto">
              <a:xfrm>
                <a:off x="3189288" y="3186113"/>
                <a:ext cx="33338" cy="79375"/>
              </a:xfrm>
              <a:custGeom>
                <a:avLst/>
                <a:gdLst>
                  <a:gd name="T0" fmla="*/ 9 w 9"/>
                  <a:gd name="T1" fmla="*/ 0 h 21"/>
                  <a:gd name="T2" fmla="*/ 0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1" y="11"/>
                      <a:pt x="0" y="21"/>
                    </a:cubicBezTo>
                  </a:path>
                </a:pathLst>
              </a:custGeom>
              <a:noFill/>
              <a:ln w="15875" cap="rnd">
                <a:solidFill>
                  <a:schemeClr val="accent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1238251" y="2917825"/>
              <a:ext cx="317500" cy="504826"/>
              <a:chOff x="1238251" y="2917825"/>
              <a:chExt cx="317500" cy="504826"/>
            </a:xfrm>
          </p:grpSpPr>
          <p:sp>
            <p:nvSpPr>
              <p:cNvPr id="217" name="Freeform 25"/>
              <p:cNvSpPr/>
              <p:nvPr/>
            </p:nvSpPr>
            <p:spPr bwMode="auto">
              <a:xfrm>
                <a:off x="1238251" y="2917825"/>
                <a:ext cx="317500" cy="358775"/>
              </a:xfrm>
              <a:custGeom>
                <a:avLst/>
                <a:gdLst>
                  <a:gd name="T0" fmla="*/ 45 w 84"/>
                  <a:gd name="T1" fmla="*/ 2 h 95"/>
                  <a:gd name="T2" fmla="*/ 20 w 84"/>
                  <a:gd name="T3" fmla="*/ 34 h 95"/>
                  <a:gd name="T4" fmla="*/ 20 w 84"/>
                  <a:gd name="T5" fmla="*/ 85 h 95"/>
                  <a:gd name="T6" fmla="*/ 70 w 84"/>
                  <a:gd name="T7" fmla="*/ 81 h 95"/>
                  <a:gd name="T8" fmla="*/ 68 w 84"/>
                  <a:gd name="T9" fmla="*/ 35 h 95"/>
                  <a:gd name="T10" fmla="*/ 45 w 84"/>
                  <a:gd name="T11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95">
                    <a:moveTo>
                      <a:pt x="45" y="2"/>
                    </a:moveTo>
                    <a:cubicBezTo>
                      <a:pt x="22" y="0"/>
                      <a:pt x="25" y="19"/>
                      <a:pt x="20" y="34"/>
                    </a:cubicBezTo>
                    <a:cubicBezTo>
                      <a:pt x="14" y="51"/>
                      <a:pt x="0" y="72"/>
                      <a:pt x="20" y="85"/>
                    </a:cubicBezTo>
                    <a:cubicBezTo>
                      <a:pt x="36" y="95"/>
                      <a:pt x="55" y="93"/>
                      <a:pt x="70" y="81"/>
                    </a:cubicBezTo>
                    <a:cubicBezTo>
                      <a:pt x="84" y="69"/>
                      <a:pt x="74" y="49"/>
                      <a:pt x="68" y="35"/>
                    </a:cubicBezTo>
                    <a:cubicBezTo>
                      <a:pt x="63" y="21"/>
                      <a:pt x="65" y="4"/>
                      <a:pt x="45" y="2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6"/>
              <p:cNvSpPr/>
              <p:nvPr/>
            </p:nvSpPr>
            <p:spPr bwMode="auto">
              <a:xfrm>
                <a:off x="1393826" y="3151188"/>
                <a:ext cx="22225" cy="271463"/>
              </a:xfrm>
              <a:custGeom>
                <a:avLst/>
                <a:gdLst>
                  <a:gd name="T0" fmla="*/ 0 w 6"/>
                  <a:gd name="T1" fmla="*/ 0 h 72"/>
                  <a:gd name="T2" fmla="*/ 2 w 6"/>
                  <a:gd name="T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72">
                    <a:moveTo>
                      <a:pt x="0" y="0"/>
                    </a:moveTo>
                    <a:cubicBezTo>
                      <a:pt x="0" y="0"/>
                      <a:pt x="6" y="30"/>
                      <a:pt x="2" y="72"/>
                    </a:cubicBezTo>
                  </a:path>
                </a:pathLst>
              </a:custGeom>
              <a:noFill/>
              <a:ln w="15875" cap="rnd">
                <a:solidFill>
                  <a:schemeClr val="accent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7"/>
              <p:cNvSpPr/>
              <p:nvPr/>
            </p:nvSpPr>
            <p:spPr bwMode="auto">
              <a:xfrm>
                <a:off x="1408113" y="3159125"/>
                <a:ext cx="34925" cy="79375"/>
              </a:xfrm>
              <a:custGeom>
                <a:avLst/>
                <a:gdLst>
                  <a:gd name="T0" fmla="*/ 9 w 9"/>
                  <a:gd name="T1" fmla="*/ 0 h 21"/>
                  <a:gd name="T2" fmla="*/ 0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1" y="11"/>
                      <a:pt x="0" y="21"/>
                    </a:cubicBezTo>
                  </a:path>
                </a:pathLst>
              </a:custGeom>
              <a:noFill/>
              <a:ln w="15875" cap="rnd">
                <a:solidFill>
                  <a:schemeClr val="accent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3" name="组合 172"/>
            <p:cNvGrpSpPr/>
            <p:nvPr/>
          </p:nvGrpSpPr>
          <p:grpSpPr>
            <a:xfrm>
              <a:off x="1506538" y="1760538"/>
              <a:ext cx="882651" cy="1644650"/>
              <a:chOff x="1506538" y="1760538"/>
              <a:chExt cx="882651" cy="1644650"/>
            </a:xfrm>
          </p:grpSpPr>
          <p:sp>
            <p:nvSpPr>
              <p:cNvPr id="199" name="Freeform 28"/>
              <p:cNvSpPr/>
              <p:nvPr/>
            </p:nvSpPr>
            <p:spPr bwMode="auto">
              <a:xfrm>
                <a:off x="1676401" y="1760538"/>
                <a:ext cx="712788" cy="444500"/>
              </a:xfrm>
              <a:custGeom>
                <a:avLst/>
                <a:gdLst>
                  <a:gd name="T0" fmla="*/ 0 w 189"/>
                  <a:gd name="T1" fmla="*/ 21 h 118"/>
                  <a:gd name="T2" fmla="*/ 15 w 189"/>
                  <a:gd name="T3" fmla="*/ 12 h 118"/>
                  <a:gd name="T4" fmla="*/ 57 w 189"/>
                  <a:gd name="T5" fmla="*/ 0 h 118"/>
                  <a:gd name="T6" fmla="*/ 169 w 189"/>
                  <a:gd name="T7" fmla="*/ 0 h 118"/>
                  <a:gd name="T8" fmla="*/ 187 w 189"/>
                  <a:gd name="T9" fmla="*/ 17 h 118"/>
                  <a:gd name="T10" fmla="*/ 189 w 189"/>
                  <a:gd name="T1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118">
                    <a:moveTo>
                      <a:pt x="0" y="21"/>
                    </a:moveTo>
                    <a:cubicBezTo>
                      <a:pt x="4" y="17"/>
                      <a:pt x="9" y="15"/>
                      <a:pt x="15" y="12"/>
                    </a:cubicBezTo>
                    <a:cubicBezTo>
                      <a:pt x="27" y="7"/>
                      <a:pt x="41" y="0"/>
                      <a:pt x="57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7" y="1"/>
                      <a:pt x="187" y="4"/>
                      <a:pt x="187" y="17"/>
                    </a:cubicBezTo>
                    <a:cubicBezTo>
                      <a:pt x="187" y="17"/>
                      <a:pt x="188" y="60"/>
                      <a:pt x="189" y="118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9"/>
              <p:cNvSpPr/>
              <p:nvPr/>
            </p:nvSpPr>
            <p:spPr bwMode="auto">
              <a:xfrm>
                <a:off x="1506538" y="1884363"/>
                <a:ext cx="830263" cy="1520825"/>
              </a:xfrm>
              <a:custGeom>
                <a:avLst/>
                <a:gdLst>
                  <a:gd name="T0" fmla="*/ 220 w 220"/>
                  <a:gd name="T1" fmla="*/ 387 h 403"/>
                  <a:gd name="T2" fmla="*/ 195 w 220"/>
                  <a:gd name="T3" fmla="*/ 403 h 403"/>
                  <a:gd name="T4" fmla="*/ 17 w 220"/>
                  <a:gd name="T5" fmla="*/ 402 h 403"/>
                  <a:gd name="T6" fmla="*/ 8 w 220"/>
                  <a:gd name="T7" fmla="*/ 401 h 403"/>
                  <a:gd name="T8" fmla="*/ 4 w 220"/>
                  <a:gd name="T9" fmla="*/ 391 h 403"/>
                  <a:gd name="T10" fmla="*/ 8 w 220"/>
                  <a:gd name="T11" fmla="*/ 382 h 403"/>
                  <a:gd name="T12" fmla="*/ 38 w 220"/>
                  <a:gd name="T13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403">
                    <a:moveTo>
                      <a:pt x="220" y="387"/>
                    </a:moveTo>
                    <a:cubicBezTo>
                      <a:pt x="211" y="393"/>
                      <a:pt x="202" y="399"/>
                      <a:pt x="195" y="403"/>
                    </a:cubicBezTo>
                    <a:cubicBezTo>
                      <a:pt x="195" y="403"/>
                      <a:pt x="70" y="402"/>
                      <a:pt x="17" y="402"/>
                    </a:cubicBezTo>
                    <a:cubicBezTo>
                      <a:pt x="8" y="401"/>
                      <a:pt x="8" y="401"/>
                      <a:pt x="8" y="401"/>
                    </a:cubicBezTo>
                    <a:cubicBezTo>
                      <a:pt x="0" y="400"/>
                      <a:pt x="4" y="391"/>
                      <a:pt x="4" y="391"/>
                    </a:cubicBezTo>
                    <a:cubicBezTo>
                      <a:pt x="8" y="382"/>
                      <a:pt x="8" y="382"/>
                      <a:pt x="8" y="382"/>
                    </a:cubicBezTo>
                    <a:cubicBezTo>
                      <a:pt x="8" y="382"/>
                      <a:pt x="42" y="274"/>
                      <a:pt x="38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30"/>
              <p:cNvSpPr/>
              <p:nvPr/>
            </p:nvSpPr>
            <p:spPr bwMode="auto">
              <a:xfrm>
                <a:off x="1720851" y="1801813"/>
                <a:ext cx="600075" cy="82550"/>
              </a:xfrm>
              <a:custGeom>
                <a:avLst/>
                <a:gdLst>
                  <a:gd name="T0" fmla="*/ 0 w 159"/>
                  <a:gd name="T1" fmla="*/ 19 h 22"/>
                  <a:gd name="T2" fmla="*/ 121 w 159"/>
                  <a:gd name="T3" fmla="*/ 19 h 22"/>
                  <a:gd name="T4" fmla="*/ 159 w 159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9" h="22">
                    <a:moveTo>
                      <a:pt x="0" y="19"/>
                    </a:moveTo>
                    <a:cubicBezTo>
                      <a:pt x="0" y="19"/>
                      <a:pt x="80" y="22"/>
                      <a:pt x="121" y="19"/>
                    </a:cubicBezTo>
                    <a:cubicBezTo>
                      <a:pt x="121" y="19"/>
                      <a:pt x="148" y="8"/>
                      <a:pt x="159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31"/>
              <p:cNvSpPr/>
              <p:nvPr/>
            </p:nvSpPr>
            <p:spPr bwMode="auto">
              <a:xfrm>
                <a:off x="2189163" y="2495550"/>
                <a:ext cx="38100" cy="836613"/>
              </a:xfrm>
              <a:custGeom>
                <a:avLst/>
                <a:gdLst>
                  <a:gd name="T0" fmla="*/ 0 w 10"/>
                  <a:gd name="T1" fmla="*/ 0 h 222"/>
                  <a:gd name="T2" fmla="*/ 10 w 10"/>
                  <a:gd name="T3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2">
                    <a:moveTo>
                      <a:pt x="0" y="0"/>
                    </a:moveTo>
                    <a:cubicBezTo>
                      <a:pt x="1" y="73"/>
                      <a:pt x="4" y="158"/>
                      <a:pt x="10" y="222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32"/>
              <p:cNvSpPr/>
              <p:nvPr/>
            </p:nvSpPr>
            <p:spPr bwMode="auto">
              <a:xfrm>
                <a:off x="2181226" y="1925638"/>
                <a:ext cx="4763" cy="490538"/>
              </a:xfrm>
              <a:custGeom>
                <a:avLst/>
                <a:gdLst>
                  <a:gd name="T0" fmla="*/ 0 w 1"/>
                  <a:gd name="T1" fmla="*/ 0 h 130"/>
                  <a:gd name="T2" fmla="*/ 1 w 1"/>
                  <a:gd name="T3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30">
                    <a:moveTo>
                      <a:pt x="0" y="0"/>
                    </a:moveTo>
                    <a:cubicBezTo>
                      <a:pt x="0" y="0"/>
                      <a:pt x="0" y="56"/>
                      <a:pt x="1" y="13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33"/>
              <p:cNvSpPr/>
              <p:nvPr/>
            </p:nvSpPr>
            <p:spPr bwMode="auto">
              <a:xfrm>
                <a:off x="1763713" y="2020888"/>
                <a:ext cx="307975" cy="11113"/>
              </a:xfrm>
              <a:custGeom>
                <a:avLst/>
                <a:gdLst>
                  <a:gd name="T0" fmla="*/ 0 w 82"/>
                  <a:gd name="T1" fmla="*/ 0 h 3"/>
                  <a:gd name="T2" fmla="*/ 82 w 82"/>
                  <a:gd name="T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2" h="3">
                    <a:moveTo>
                      <a:pt x="0" y="0"/>
                    </a:moveTo>
                    <a:cubicBezTo>
                      <a:pt x="0" y="0"/>
                      <a:pt x="56" y="3"/>
                      <a:pt x="82" y="2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34"/>
              <p:cNvSpPr/>
              <p:nvPr/>
            </p:nvSpPr>
            <p:spPr bwMode="auto">
              <a:xfrm>
                <a:off x="1758951" y="2122488"/>
                <a:ext cx="317500" cy="6350"/>
              </a:xfrm>
              <a:custGeom>
                <a:avLst/>
                <a:gdLst>
                  <a:gd name="T0" fmla="*/ 0 w 84"/>
                  <a:gd name="T1" fmla="*/ 0 h 2"/>
                  <a:gd name="T2" fmla="*/ 47 w 84"/>
                  <a:gd name="T3" fmla="*/ 2 h 2"/>
                  <a:gd name="T4" fmla="*/ 84 w 8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2">
                    <a:moveTo>
                      <a:pt x="0" y="0"/>
                    </a:moveTo>
                    <a:cubicBezTo>
                      <a:pt x="0" y="0"/>
                      <a:pt x="23" y="2"/>
                      <a:pt x="47" y="2"/>
                    </a:cubicBezTo>
                    <a:cubicBezTo>
                      <a:pt x="47" y="2"/>
                      <a:pt x="72" y="1"/>
                      <a:pt x="84" y="2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35"/>
              <p:cNvSpPr/>
              <p:nvPr/>
            </p:nvSpPr>
            <p:spPr bwMode="auto">
              <a:xfrm>
                <a:off x="1766888" y="2227263"/>
                <a:ext cx="309563" cy="7938"/>
              </a:xfrm>
              <a:custGeom>
                <a:avLst/>
                <a:gdLst>
                  <a:gd name="T0" fmla="*/ 0 w 82"/>
                  <a:gd name="T1" fmla="*/ 0 h 2"/>
                  <a:gd name="T2" fmla="*/ 82 w 82"/>
                  <a:gd name="T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2" h="2">
                    <a:moveTo>
                      <a:pt x="0" y="0"/>
                    </a:moveTo>
                    <a:cubicBezTo>
                      <a:pt x="15" y="0"/>
                      <a:pt x="59" y="2"/>
                      <a:pt x="82" y="1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36"/>
              <p:cNvSpPr/>
              <p:nvPr/>
            </p:nvSpPr>
            <p:spPr bwMode="auto">
              <a:xfrm>
                <a:off x="1763713" y="2325688"/>
                <a:ext cx="323850" cy="15875"/>
              </a:xfrm>
              <a:custGeom>
                <a:avLst/>
                <a:gdLst>
                  <a:gd name="T0" fmla="*/ 0 w 86"/>
                  <a:gd name="T1" fmla="*/ 0 h 4"/>
                  <a:gd name="T2" fmla="*/ 80 w 86"/>
                  <a:gd name="T3" fmla="*/ 1 h 4"/>
                  <a:gd name="T4" fmla="*/ 86 w 8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4">
                    <a:moveTo>
                      <a:pt x="0" y="0"/>
                    </a:moveTo>
                    <a:cubicBezTo>
                      <a:pt x="0" y="0"/>
                      <a:pt x="41" y="4"/>
                      <a:pt x="80" y="1"/>
                    </a:cubicBezTo>
                    <a:cubicBezTo>
                      <a:pt x="86" y="1"/>
                      <a:pt x="86" y="1"/>
                      <a:pt x="86" y="1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37"/>
              <p:cNvSpPr/>
              <p:nvPr/>
            </p:nvSpPr>
            <p:spPr bwMode="auto">
              <a:xfrm>
                <a:off x="1755776" y="2424113"/>
                <a:ext cx="339725" cy="19050"/>
              </a:xfrm>
              <a:custGeom>
                <a:avLst/>
                <a:gdLst>
                  <a:gd name="T0" fmla="*/ 0 w 90"/>
                  <a:gd name="T1" fmla="*/ 0 h 5"/>
                  <a:gd name="T2" fmla="*/ 90 w 90"/>
                  <a:gd name="T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0" h="5">
                    <a:moveTo>
                      <a:pt x="0" y="0"/>
                    </a:moveTo>
                    <a:cubicBezTo>
                      <a:pt x="0" y="0"/>
                      <a:pt x="30" y="5"/>
                      <a:pt x="90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38"/>
              <p:cNvSpPr/>
              <p:nvPr/>
            </p:nvSpPr>
            <p:spPr bwMode="auto">
              <a:xfrm>
                <a:off x="1751013" y="2517775"/>
                <a:ext cx="333375" cy="7938"/>
              </a:xfrm>
              <a:custGeom>
                <a:avLst/>
                <a:gdLst>
                  <a:gd name="T0" fmla="*/ 0 w 88"/>
                  <a:gd name="T1" fmla="*/ 1 h 2"/>
                  <a:gd name="T2" fmla="*/ 88 w 88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8" h="2">
                    <a:moveTo>
                      <a:pt x="0" y="1"/>
                    </a:moveTo>
                    <a:cubicBezTo>
                      <a:pt x="0" y="1"/>
                      <a:pt x="59" y="2"/>
                      <a:pt x="88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39"/>
              <p:cNvSpPr/>
              <p:nvPr/>
            </p:nvSpPr>
            <p:spPr bwMode="auto">
              <a:xfrm>
                <a:off x="1739901" y="2608263"/>
                <a:ext cx="339725" cy="4763"/>
              </a:xfrm>
              <a:custGeom>
                <a:avLst/>
                <a:gdLst>
                  <a:gd name="T0" fmla="*/ 90 w 90"/>
                  <a:gd name="T1" fmla="*/ 0 h 1"/>
                  <a:gd name="T2" fmla="*/ 6 w 90"/>
                  <a:gd name="T3" fmla="*/ 0 h 1"/>
                  <a:gd name="T4" fmla="*/ 0 w 90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1">
                    <a:moveTo>
                      <a:pt x="90" y="0"/>
                    </a:moveTo>
                    <a:cubicBezTo>
                      <a:pt x="65" y="1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40"/>
              <p:cNvSpPr/>
              <p:nvPr/>
            </p:nvSpPr>
            <p:spPr bwMode="auto">
              <a:xfrm>
                <a:off x="1736726" y="2703513"/>
                <a:ext cx="342900" cy="6350"/>
              </a:xfrm>
              <a:custGeom>
                <a:avLst/>
                <a:gdLst>
                  <a:gd name="T0" fmla="*/ 0 w 91"/>
                  <a:gd name="T1" fmla="*/ 1 h 2"/>
                  <a:gd name="T2" fmla="*/ 91 w 91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1" h="2">
                    <a:moveTo>
                      <a:pt x="0" y="1"/>
                    </a:moveTo>
                    <a:cubicBezTo>
                      <a:pt x="0" y="1"/>
                      <a:pt x="65" y="2"/>
                      <a:pt x="91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41"/>
              <p:cNvSpPr/>
              <p:nvPr/>
            </p:nvSpPr>
            <p:spPr bwMode="auto">
              <a:xfrm>
                <a:off x="1728788" y="2805113"/>
                <a:ext cx="355600" cy="3175"/>
              </a:xfrm>
              <a:custGeom>
                <a:avLst/>
                <a:gdLst>
                  <a:gd name="T0" fmla="*/ 0 w 94"/>
                  <a:gd name="T1" fmla="*/ 1 h 1"/>
                  <a:gd name="T2" fmla="*/ 94 w 94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4" h="1">
                    <a:moveTo>
                      <a:pt x="0" y="1"/>
                    </a:moveTo>
                    <a:cubicBezTo>
                      <a:pt x="0" y="1"/>
                      <a:pt x="74" y="0"/>
                      <a:pt x="94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42"/>
              <p:cNvSpPr/>
              <p:nvPr/>
            </p:nvSpPr>
            <p:spPr bwMode="auto">
              <a:xfrm>
                <a:off x="1717676" y="2909888"/>
                <a:ext cx="373063" cy="7938"/>
              </a:xfrm>
              <a:custGeom>
                <a:avLst/>
                <a:gdLst>
                  <a:gd name="T0" fmla="*/ 0 w 99"/>
                  <a:gd name="T1" fmla="*/ 2 h 2"/>
                  <a:gd name="T2" fmla="*/ 99 w 99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9" h="2">
                    <a:moveTo>
                      <a:pt x="0" y="2"/>
                    </a:moveTo>
                    <a:cubicBezTo>
                      <a:pt x="0" y="2"/>
                      <a:pt x="84" y="2"/>
                      <a:pt x="99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43"/>
              <p:cNvSpPr/>
              <p:nvPr/>
            </p:nvSpPr>
            <p:spPr bwMode="auto">
              <a:xfrm>
                <a:off x="1706563" y="3016250"/>
                <a:ext cx="395288" cy="11113"/>
              </a:xfrm>
              <a:custGeom>
                <a:avLst/>
                <a:gdLst>
                  <a:gd name="T0" fmla="*/ 0 w 105"/>
                  <a:gd name="T1" fmla="*/ 0 h 3"/>
                  <a:gd name="T2" fmla="*/ 105 w 105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5" h="3">
                    <a:moveTo>
                      <a:pt x="0" y="0"/>
                    </a:moveTo>
                    <a:cubicBezTo>
                      <a:pt x="0" y="0"/>
                      <a:pt x="63" y="3"/>
                      <a:pt x="105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44"/>
              <p:cNvSpPr/>
              <p:nvPr/>
            </p:nvSpPr>
            <p:spPr bwMode="auto">
              <a:xfrm>
                <a:off x="1695451" y="3117850"/>
                <a:ext cx="414338" cy="11113"/>
              </a:xfrm>
              <a:custGeom>
                <a:avLst/>
                <a:gdLst>
                  <a:gd name="T0" fmla="*/ 0 w 110"/>
                  <a:gd name="T1" fmla="*/ 0 h 3"/>
                  <a:gd name="T2" fmla="*/ 110 w 110"/>
                  <a:gd name="T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0" h="3">
                    <a:moveTo>
                      <a:pt x="0" y="0"/>
                    </a:moveTo>
                    <a:cubicBezTo>
                      <a:pt x="0" y="0"/>
                      <a:pt x="43" y="3"/>
                      <a:pt x="110" y="1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45"/>
              <p:cNvSpPr/>
              <p:nvPr/>
            </p:nvSpPr>
            <p:spPr bwMode="auto">
              <a:xfrm>
                <a:off x="1679576" y="3235325"/>
                <a:ext cx="434975" cy="17463"/>
              </a:xfrm>
              <a:custGeom>
                <a:avLst/>
                <a:gdLst>
                  <a:gd name="T0" fmla="*/ 0 w 115"/>
                  <a:gd name="T1" fmla="*/ 0 h 5"/>
                  <a:gd name="T2" fmla="*/ 115 w 115"/>
                  <a:gd name="T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5" h="5">
                    <a:moveTo>
                      <a:pt x="0" y="0"/>
                    </a:moveTo>
                    <a:cubicBezTo>
                      <a:pt x="0" y="0"/>
                      <a:pt x="77" y="5"/>
                      <a:pt x="115" y="0"/>
                    </a:cubicBezTo>
                  </a:path>
                </a:pathLst>
              </a:custGeom>
              <a:noFill/>
              <a:ln w="15875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2325688" y="1522413"/>
              <a:ext cx="701675" cy="1912938"/>
              <a:chOff x="2325688" y="1522413"/>
              <a:chExt cx="701675" cy="1912938"/>
            </a:xfrm>
          </p:grpSpPr>
          <p:sp>
            <p:nvSpPr>
              <p:cNvPr id="175" name="Freeform 46"/>
              <p:cNvSpPr/>
              <p:nvPr/>
            </p:nvSpPr>
            <p:spPr bwMode="auto">
              <a:xfrm>
                <a:off x="2325688" y="2528888"/>
                <a:ext cx="701675" cy="906463"/>
              </a:xfrm>
              <a:custGeom>
                <a:avLst/>
                <a:gdLst>
                  <a:gd name="T0" fmla="*/ 9 w 186"/>
                  <a:gd name="T1" fmla="*/ 107 h 240"/>
                  <a:gd name="T2" fmla="*/ 0 w 186"/>
                  <a:gd name="T3" fmla="*/ 214 h 240"/>
                  <a:gd name="T4" fmla="*/ 44 w 186"/>
                  <a:gd name="T5" fmla="*/ 240 h 240"/>
                  <a:gd name="T6" fmla="*/ 174 w 186"/>
                  <a:gd name="T7" fmla="*/ 237 h 240"/>
                  <a:gd name="T8" fmla="*/ 181 w 186"/>
                  <a:gd name="T9" fmla="*/ 237 h 240"/>
                  <a:gd name="T10" fmla="*/ 183 w 186"/>
                  <a:gd name="T11" fmla="*/ 229 h 240"/>
                  <a:gd name="T12" fmla="*/ 180 w 186"/>
                  <a:gd name="T13" fmla="*/ 222 h 240"/>
                  <a:gd name="T14" fmla="*/ 153 w 186"/>
                  <a:gd name="T15" fmla="*/ 6 h 240"/>
                  <a:gd name="T16" fmla="*/ 153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9" y="107"/>
                    </a:moveTo>
                    <a:cubicBezTo>
                      <a:pt x="7" y="149"/>
                      <a:pt x="5" y="189"/>
                      <a:pt x="0" y="214"/>
                    </a:cubicBezTo>
                    <a:cubicBezTo>
                      <a:pt x="0" y="214"/>
                      <a:pt x="30" y="233"/>
                      <a:pt x="44" y="240"/>
                    </a:cubicBezTo>
                    <a:cubicBezTo>
                      <a:pt x="44" y="240"/>
                      <a:pt x="135" y="238"/>
                      <a:pt x="174" y="237"/>
                    </a:cubicBezTo>
                    <a:cubicBezTo>
                      <a:pt x="181" y="237"/>
                      <a:pt x="181" y="237"/>
                      <a:pt x="181" y="237"/>
                    </a:cubicBezTo>
                    <a:cubicBezTo>
                      <a:pt x="186" y="235"/>
                      <a:pt x="183" y="229"/>
                      <a:pt x="183" y="229"/>
                    </a:cubicBezTo>
                    <a:cubicBezTo>
                      <a:pt x="180" y="222"/>
                      <a:pt x="180" y="222"/>
                      <a:pt x="180" y="222"/>
                    </a:cubicBezTo>
                    <a:cubicBezTo>
                      <a:pt x="180" y="222"/>
                      <a:pt x="159" y="161"/>
                      <a:pt x="153" y="6"/>
                    </a:cubicBezTo>
                    <a:cubicBezTo>
                      <a:pt x="153" y="0"/>
                      <a:pt x="153" y="0"/>
                      <a:pt x="153" y="0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47"/>
              <p:cNvSpPr/>
              <p:nvPr/>
            </p:nvSpPr>
            <p:spPr bwMode="auto">
              <a:xfrm>
                <a:off x="2362201" y="2235200"/>
                <a:ext cx="95250" cy="569913"/>
              </a:xfrm>
              <a:custGeom>
                <a:avLst/>
                <a:gdLst>
                  <a:gd name="T0" fmla="*/ 25 w 25"/>
                  <a:gd name="T1" fmla="*/ 0 h 151"/>
                  <a:gd name="T2" fmla="*/ 17 w 25"/>
                  <a:gd name="T3" fmla="*/ 1 h 151"/>
                  <a:gd name="T4" fmla="*/ 13 w 25"/>
                  <a:gd name="T5" fmla="*/ 1 h 151"/>
                  <a:gd name="T6" fmla="*/ 0 w 25"/>
                  <a:gd name="T7" fmla="*/ 13 h 151"/>
                  <a:gd name="T8" fmla="*/ 0 w 25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51">
                    <a:moveTo>
                      <a:pt x="25" y="0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2"/>
                      <a:pt x="0" y="4"/>
                      <a:pt x="0" y="13"/>
                    </a:cubicBezTo>
                    <a:cubicBezTo>
                      <a:pt x="0" y="13"/>
                      <a:pt x="1" y="80"/>
                      <a:pt x="0" y="151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48"/>
              <p:cNvSpPr/>
              <p:nvPr/>
            </p:nvSpPr>
            <p:spPr bwMode="auto">
              <a:xfrm>
                <a:off x="2849563" y="2268538"/>
                <a:ext cx="52388" cy="200025"/>
              </a:xfrm>
              <a:custGeom>
                <a:avLst/>
                <a:gdLst>
                  <a:gd name="T0" fmla="*/ 0 w 14"/>
                  <a:gd name="T1" fmla="*/ 0 h 53"/>
                  <a:gd name="T2" fmla="*/ 13 w 14"/>
                  <a:gd name="T3" fmla="*/ 13 h 53"/>
                  <a:gd name="T4" fmla="*/ 14 w 14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3">
                    <a:moveTo>
                      <a:pt x="0" y="0"/>
                    </a:moveTo>
                    <a:cubicBezTo>
                      <a:pt x="7" y="3"/>
                      <a:pt x="13" y="7"/>
                      <a:pt x="13" y="13"/>
                    </a:cubicBezTo>
                    <a:cubicBezTo>
                      <a:pt x="13" y="27"/>
                      <a:pt x="13" y="40"/>
                      <a:pt x="14" y="53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9"/>
              <p:cNvSpPr/>
              <p:nvPr/>
            </p:nvSpPr>
            <p:spPr bwMode="auto">
              <a:xfrm>
                <a:off x="2408238" y="2268538"/>
                <a:ext cx="82550" cy="42863"/>
              </a:xfrm>
              <a:custGeom>
                <a:avLst/>
                <a:gdLst>
                  <a:gd name="T0" fmla="*/ 22 w 22"/>
                  <a:gd name="T1" fmla="*/ 11 h 11"/>
                  <a:gd name="T2" fmla="*/ 0 w 22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11">
                    <a:moveTo>
                      <a:pt x="22" y="11"/>
                    </a:moveTo>
                    <a:cubicBezTo>
                      <a:pt x="16" y="8"/>
                      <a:pt x="5" y="3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0"/>
              <p:cNvSpPr/>
              <p:nvPr/>
            </p:nvSpPr>
            <p:spPr bwMode="auto">
              <a:xfrm>
                <a:off x="2547938" y="2311400"/>
                <a:ext cx="296863" cy="11113"/>
              </a:xfrm>
              <a:custGeom>
                <a:avLst/>
                <a:gdLst>
                  <a:gd name="T0" fmla="*/ 79 w 79"/>
                  <a:gd name="T1" fmla="*/ 0 h 3"/>
                  <a:gd name="T2" fmla="*/ 0 w 79"/>
                  <a:gd name="T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9" h="3">
                    <a:moveTo>
                      <a:pt x="79" y="0"/>
                    </a:moveTo>
                    <a:cubicBezTo>
                      <a:pt x="79" y="0"/>
                      <a:pt x="31" y="3"/>
                      <a:pt x="0" y="2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1"/>
              <p:cNvSpPr/>
              <p:nvPr/>
            </p:nvSpPr>
            <p:spPr bwMode="auto">
              <a:xfrm>
                <a:off x="2501901" y="2355850"/>
                <a:ext cx="23813" cy="1030288"/>
              </a:xfrm>
              <a:custGeom>
                <a:avLst/>
                <a:gdLst>
                  <a:gd name="T0" fmla="*/ 3 w 6"/>
                  <a:gd name="T1" fmla="*/ 0 h 273"/>
                  <a:gd name="T2" fmla="*/ 0 w 6"/>
                  <a:gd name="T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273">
                    <a:moveTo>
                      <a:pt x="3" y="0"/>
                    </a:moveTo>
                    <a:cubicBezTo>
                      <a:pt x="3" y="0"/>
                      <a:pt x="6" y="173"/>
                      <a:pt x="0" y="273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2"/>
              <p:cNvSpPr/>
              <p:nvPr/>
            </p:nvSpPr>
            <p:spPr bwMode="auto">
              <a:xfrm>
                <a:off x="2592388" y="2419350"/>
                <a:ext cx="227013" cy="12700"/>
              </a:xfrm>
              <a:custGeom>
                <a:avLst/>
                <a:gdLst>
                  <a:gd name="T0" fmla="*/ 60 w 60"/>
                  <a:gd name="T1" fmla="*/ 0 h 3"/>
                  <a:gd name="T2" fmla="*/ 0 w 60"/>
                  <a:gd name="T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0" h="3">
                    <a:moveTo>
                      <a:pt x="60" y="0"/>
                    </a:moveTo>
                    <a:cubicBezTo>
                      <a:pt x="60" y="0"/>
                      <a:pt x="19" y="3"/>
                      <a:pt x="0" y="2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3"/>
              <p:cNvSpPr/>
              <p:nvPr/>
            </p:nvSpPr>
            <p:spPr bwMode="auto">
              <a:xfrm>
                <a:off x="2592388" y="2492375"/>
                <a:ext cx="230188" cy="14288"/>
              </a:xfrm>
              <a:custGeom>
                <a:avLst/>
                <a:gdLst>
                  <a:gd name="T0" fmla="*/ 61 w 61"/>
                  <a:gd name="T1" fmla="*/ 0 h 4"/>
                  <a:gd name="T2" fmla="*/ 26 w 61"/>
                  <a:gd name="T3" fmla="*/ 2 h 4"/>
                  <a:gd name="T4" fmla="*/ 0 w 6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4">
                    <a:moveTo>
                      <a:pt x="61" y="0"/>
                    </a:moveTo>
                    <a:cubicBezTo>
                      <a:pt x="61" y="0"/>
                      <a:pt x="44" y="2"/>
                      <a:pt x="26" y="2"/>
                    </a:cubicBezTo>
                    <a:cubicBezTo>
                      <a:pt x="26" y="2"/>
                      <a:pt x="8" y="3"/>
                      <a:pt x="0" y="4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4"/>
              <p:cNvSpPr/>
              <p:nvPr/>
            </p:nvSpPr>
            <p:spPr bwMode="auto">
              <a:xfrm>
                <a:off x="2592388" y="2570163"/>
                <a:ext cx="227013" cy="12700"/>
              </a:xfrm>
              <a:custGeom>
                <a:avLst/>
                <a:gdLst>
                  <a:gd name="T0" fmla="*/ 60 w 60"/>
                  <a:gd name="T1" fmla="*/ 0 h 3"/>
                  <a:gd name="T2" fmla="*/ 0 w 60"/>
                  <a:gd name="T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0" h="3">
                    <a:moveTo>
                      <a:pt x="60" y="0"/>
                    </a:moveTo>
                    <a:cubicBezTo>
                      <a:pt x="49" y="0"/>
                      <a:pt x="17" y="3"/>
                      <a:pt x="0" y="2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5"/>
              <p:cNvSpPr/>
              <p:nvPr/>
            </p:nvSpPr>
            <p:spPr bwMode="auto">
              <a:xfrm>
                <a:off x="2586038" y="2643188"/>
                <a:ext cx="236538" cy="14288"/>
              </a:xfrm>
              <a:custGeom>
                <a:avLst/>
                <a:gdLst>
                  <a:gd name="T0" fmla="*/ 63 w 63"/>
                  <a:gd name="T1" fmla="*/ 0 h 4"/>
                  <a:gd name="T2" fmla="*/ 5 w 63"/>
                  <a:gd name="T3" fmla="*/ 2 h 4"/>
                  <a:gd name="T4" fmla="*/ 0 w 63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4">
                    <a:moveTo>
                      <a:pt x="63" y="0"/>
                    </a:moveTo>
                    <a:cubicBezTo>
                      <a:pt x="63" y="0"/>
                      <a:pt x="34" y="4"/>
                      <a:pt x="5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56"/>
              <p:cNvSpPr/>
              <p:nvPr/>
            </p:nvSpPr>
            <p:spPr bwMode="auto">
              <a:xfrm>
                <a:off x="2581276" y="2714625"/>
                <a:ext cx="249238" cy="14288"/>
              </a:xfrm>
              <a:custGeom>
                <a:avLst/>
                <a:gdLst>
                  <a:gd name="T0" fmla="*/ 66 w 66"/>
                  <a:gd name="T1" fmla="*/ 0 h 4"/>
                  <a:gd name="T2" fmla="*/ 0 w 66"/>
                  <a:gd name="T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6" h="4">
                    <a:moveTo>
                      <a:pt x="66" y="0"/>
                    </a:moveTo>
                    <a:cubicBezTo>
                      <a:pt x="66" y="0"/>
                      <a:pt x="44" y="4"/>
                      <a:pt x="0" y="2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57"/>
              <p:cNvSpPr/>
              <p:nvPr/>
            </p:nvSpPr>
            <p:spPr bwMode="auto">
              <a:xfrm>
                <a:off x="2592388" y="2786063"/>
                <a:ext cx="241300" cy="7938"/>
              </a:xfrm>
              <a:custGeom>
                <a:avLst/>
                <a:gdLst>
                  <a:gd name="T0" fmla="*/ 64 w 64"/>
                  <a:gd name="T1" fmla="*/ 0 h 2"/>
                  <a:gd name="T2" fmla="*/ 0 w 64"/>
                  <a:gd name="T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4" h="2">
                    <a:moveTo>
                      <a:pt x="64" y="0"/>
                    </a:moveTo>
                    <a:cubicBezTo>
                      <a:pt x="64" y="0"/>
                      <a:pt x="21" y="2"/>
                      <a:pt x="0" y="1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58"/>
              <p:cNvSpPr/>
              <p:nvPr/>
            </p:nvSpPr>
            <p:spPr bwMode="auto">
              <a:xfrm>
                <a:off x="2597151" y="2846388"/>
                <a:ext cx="247650" cy="7938"/>
              </a:xfrm>
              <a:custGeom>
                <a:avLst/>
                <a:gdLst>
                  <a:gd name="T0" fmla="*/ 0 w 66"/>
                  <a:gd name="T1" fmla="*/ 2 h 2"/>
                  <a:gd name="T2" fmla="*/ 61 w 66"/>
                  <a:gd name="T3" fmla="*/ 1 h 2"/>
                  <a:gd name="T4" fmla="*/ 66 w 6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2">
                    <a:moveTo>
                      <a:pt x="0" y="2"/>
                    </a:moveTo>
                    <a:cubicBezTo>
                      <a:pt x="18" y="2"/>
                      <a:pt x="61" y="1"/>
                      <a:pt x="61" y="1"/>
                    </a:cubicBezTo>
                    <a:cubicBezTo>
                      <a:pt x="66" y="0"/>
                      <a:pt x="66" y="0"/>
                      <a:pt x="66" y="0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59"/>
              <p:cNvSpPr/>
              <p:nvPr/>
            </p:nvSpPr>
            <p:spPr bwMode="auto">
              <a:xfrm>
                <a:off x="2597151" y="2921000"/>
                <a:ext cx="252413" cy="4763"/>
              </a:xfrm>
              <a:custGeom>
                <a:avLst/>
                <a:gdLst>
                  <a:gd name="T0" fmla="*/ 67 w 67"/>
                  <a:gd name="T1" fmla="*/ 0 h 1"/>
                  <a:gd name="T2" fmla="*/ 0 w 67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7" h="1">
                    <a:moveTo>
                      <a:pt x="67" y="0"/>
                    </a:moveTo>
                    <a:cubicBezTo>
                      <a:pt x="67" y="0"/>
                      <a:pt x="19" y="1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0"/>
              <p:cNvSpPr/>
              <p:nvPr/>
            </p:nvSpPr>
            <p:spPr bwMode="auto">
              <a:xfrm>
                <a:off x="2597151" y="2994025"/>
                <a:ext cx="260350" cy="3175"/>
              </a:xfrm>
              <a:custGeom>
                <a:avLst/>
                <a:gdLst>
                  <a:gd name="T0" fmla="*/ 69 w 69"/>
                  <a:gd name="T1" fmla="*/ 0 h 1"/>
                  <a:gd name="T2" fmla="*/ 0 w 69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9" h="1">
                    <a:moveTo>
                      <a:pt x="69" y="0"/>
                    </a:moveTo>
                    <a:cubicBezTo>
                      <a:pt x="69" y="0"/>
                      <a:pt x="15" y="1"/>
                      <a:pt x="0" y="1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1"/>
              <p:cNvSpPr/>
              <p:nvPr/>
            </p:nvSpPr>
            <p:spPr bwMode="auto">
              <a:xfrm>
                <a:off x="2592388" y="3071813"/>
                <a:ext cx="271463" cy="7938"/>
              </a:xfrm>
              <a:custGeom>
                <a:avLst/>
                <a:gdLst>
                  <a:gd name="T0" fmla="*/ 72 w 72"/>
                  <a:gd name="T1" fmla="*/ 0 h 2"/>
                  <a:gd name="T2" fmla="*/ 0 w 72"/>
                  <a:gd name="T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2" h="2">
                    <a:moveTo>
                      <a:pt x="72" y="0"/>
                    </a:moveTo>
                    <a:cubicBezTo>
                      <a:pt x="72" y="0"/>
                      <a:pt x="11" y="2"/>
                      <a:pt x="0" y="1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2"/>
              <p:cNvSpPr/>
              <p:nvPr/>
            </p:nvSpPr>
            <p:spPr bwMode="auto">
              <a:xfrm>
                <a:off x="2586038" y="3144838"/>
                <a:ext cx="288925" cy="14288"/>
              </a:xfrm>
              <a:custGeom>
                <a:avLst/>
                <a:gdLst>
                  <a:gd name="T0" fmla="*/ 77 w 77"/>
                  <a:gd name="T1" fmla="*/ 0 h 4"/>
                  <a:gd name="T2" fmla="*/ 0 w 77"/>
                  <a:gd name="T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4">
                    <a:moveTo>
                      <a:pt x="77" y="0"/>
                    </a:moveTo>
                    <a:cubicBezTo>
                      <a:pt x="77" y="0"/>
                      <a:pt x="31" y="4"/>
                      <a:pt x="0" y="2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3"/>
              <p:cNvSpPr/>
              <p:nvPr/>
            </p:nvSpPr>
            <p:spPr bwMode="auto">
              <a:xfrm>
                <a:off x="2581276" y="3219450"/>
                <a:ext cx="301625" cy="11113"/>
              </a:xfrm>
              <a:custGeom>
                <a:avLst/>
                <a:gdLst>
                  <a:gd name="T0" fmla="*/ 80 w 80"/>
                  <a:gd name="T1" fmla="*/ 0 h 3"/>
                  <a:gd name="T2" fmla="*/ 0 w 80"/>
                  <a:gd name="T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0" h="3">
                    <a:moveTo>
                      <a:pt x="80" y="0"/>
                    </a:moveTo>
                    <a:cubicBezTo>
                      <a:pt x="80" y="0"/>
                      <a:pt x="49" y="3"/>
                      <a:pt x="0" y="2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4"/>
              <p:cNvSpPr/>
              <p:nvPr/>
            </p:nvSpPr>
            <p:spPr bwMode="auto">
              <a:xfrm>
                <a:off x="2581276" y="3306763"/>
                <a:ext cx="317500" cy="14288"/>
              </a:xfrm>
              <a:custGeom>
                <a:avLst/>
                <a:gdLst>
                  <a:gd name="T0" fmla="*/ 84 w 84"/>
                  <a:gd name="T1" fmla="*/ 0 h 4"/>
                  <a:gd name="T2" fmla="*/ 0 w 84"/>
                  <a:gd name="T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4" h="4">
                    <a:moveTo>
                      <a:pt x="84" y="0"/>
                    </a:moveTo>
                    <a:cubicBezTo>
                      <a:pt x="84" y="0"/>
                      <a:pt x="28" y="4"/>
                      <a:pt x="0" y="1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5"/>
              <p:cNvSpPr/>
              <p:nvPr/>
            </p:nvSpPr>
            <p:spPr bwMode="auto">
              <a:xfrm>
                <a:off x="2446338" y="2106613"/>
                <a:ext cx="376238" cy="155575"/>
              </a:xfrm>
              <a:custGeom>
                <a:avLst/>
                <a:gdLst>
                  <a:gd name="T0" fmla="*/ 8 w 100"/>
                  <a:gd name="T1" fmla="*/ 38 h 41"/>
                  <a:gd name="T2" fmla="*/ 10 w 100"/>
                  <a:gd name="T3" fmla="*/ 39 h 41"/>
                  <a:gd name="T4" fmla="*/ 30 w 100"/>
                  <a:gd name="T5" fmla="*/ 41 h 41"/>
                  <a:gd name="T6" fmla="*/ 82 w 100"/>
                  <a:gd name="T7" fmla="*/ 41 h 41"/>
                  <a:gd name="T8" fmla="*/ 98 w 100"/>
                  <a:gd name="T9" fmla="*/ 36 h 41"/>
                  <a:gd name="T10" fmla="*/ 99 w 100"/>
                  <a:gd name="T11" fmla="*/ 21 h 41"/>
                  <a:gd name="T12" fmla="*/ 95 w 100"/>
                  <a:gd name="T13" fmla="*/ 7 h 41"/>
                  <a:gd name="T14" fmla="*/ 78 w 100"/>
                  <a:gd name="T15" fmla="*/ 0 h 41"/>
                  <a:gd name="T16" fmla="*/ 13 w 100"/>
                  <a:gd name="T17" fmla="*/ 0 h 41"/>
                  <a:gd name="T18" fmla="*/ 2 w 100"/>
                  <a:gd name="T19" fmla="*/ 12 h 41"/>
                  <a:gd name="T20" fmla="*/ 2 w 100"/>
                  <a:gd name="T21" fmla="*/ 29 h 41"/>
                  <a:gd name="T22" fmla="*/ 8 w 100"/>
                  <a:gd name="T23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0" h="41">
                    <a:moveTo>
                      <a:pt x="8" y="38"/>
                    </a:moveTo>
                    <a:cubicBezTo>
                      <a:pt x="9" y="39"/>
                      <a:pt x="10" y="39"/>
                      <a:pt x="10" y="39"/>
                    </a:cubicBezTo>
                    <a:cubicBezTo>
                      <a:pt x="18" y="41"/>
                      <a:pt x="30" y="41"/>
                      <a:pt x="3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99" y="41"/>
                      <a:pt x="98" y="36"/>
                      <a:pt x="98" y="36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100" y="9"/>
                      <a:pt x="95" y="7"/>
                      <a:pt x="95" y="7"/>
                    </a:cubicBezTo>
                    <a:cubicBezTo>
                      <a:pt x="87" y="1"/>
                      <a:pt x="78" y="0"/>
                      <a:pt x="7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1"/>
                      <a:pt x="2" y="12"/>
                      <a:pt x="2" y="12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5" y="37"/>
                      <a:pt x="8" y="38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Line 66"/>
              <p:cNvSpPr>
                <a:spLocks noChangeShapeType="1"/>
              </p:cNvSpPr>
              <p:nvPr/>
            </p:nvSpPr>
            <p:spPr bwMode="auto">
              <a:xfrm flipV="1">
                <a:off x="2570163" y="2152650"/>
                <a:ext cx="207963" cy="3175"/>
              </a:xfrm>
              <a:prstGeom prst="line">
                <a:avLst/>
              </a:pr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Line 67"/>
              <p:cNvSpPr>
                <a:spLocks noChangeShapeType="1"/>
              </p:cNvSpPr>
              <p:nvPr/>
            </p:nvSpPr>
            <p:spPr bwMode="auto">
              <a:xfrm>
                <a:off x="2525713" y="2185988"/>
                <a:ext cx="0" cy="46038"/>
              </a:xfrm>
              <a:prstGeom prst="line">
                <a:avLst/>
              </a:pr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68"/>
              <p:cNvSpPr/>
              <p:nvPr/>
            </p:nvSpPr>
            <p:spPr bwMode="auto">
              <a:xfrm>
                <a:off x="2581276" y="1747838"/>
                <a:ext cx="125413" cy="377825"/>
              </a:xfrm>
              <a:custGeom>
                <a:avLst/>
                <a:gdLst>
                  <a:gd name="T0" fmla="*/ 0 w 33"/>
                  <a:gd name="T1" fmla="*/ 100 h 100"/>
                  <a:gd name="T2" fmla="*/ 12 w 33"/>
                  <a:gd name="T3" fmla="*/ 0 h 100"/>
                  <a:gd name="T4" fmla="*/ 18 w 33"/>
                  <a:gd name="T5" fmla="*/ 0 h 100"/>
                  <a:gd name="T6" fmla="*/ 33 w 33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00">
                    <a:moveTo>
                      <a:pt x="0" y="100"/>
                    </a:moveTo>
                    <a:cubicBezTo>
                      <a:pt x="3" y="92"/>
                      <a:pt x="10" y="69"/>
                      <a:pt x="1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5" y="70"/>
                      <a:pt x="33" y="100"/>
                    </a:cubicBezTo>
                  </a:path>
                </a:pathLst>
              </a:cu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Line 69"/>
              <p:cNvSpPr>
                <a:spLocks noChangeShapeType="1"/>
              </p:cNvSpPr>
              <p:nvPr/>
            </p:nvSpPr>
            <p:spPr bwMode="auto">
              <a:xfrm flipV="1">
                <a:off x="2638426" y="1522413"/>
                <a:ext cx="0" cy="222250"/>
              </a:xfrm>
              <a:prstGeom prst="line">
                <a:avLst/>
              </a:prstGeom>
              <a:noFill/>
              <a:ln w="15875" cap="rnd">
                <a:solidFill>
                  <a:schemeClr val="tx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23" name="TextBox 7"/>
          <p:cNvSpPr>
            <a:spLocks noChangeArrowheads="1"/>
          </p:cNvSpPr>
          <p:nvPr/>
        </p:nvSpPr>
        <p:spPr bwMode="auto">
          <a:xfrm>
            <a:off x="672315" y="2096918"/>
            <a:ext cx="786012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数据分布形态的展示</a:t>
            </a:r>
            <a:endParaRPr lang="zh-CN" altLang="en-US" sz="4400" b="1" dirty="0">
              <a:blipFill dpi="0" rotWithShape="1">
                <a:blip r:embed="rId1"/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TextBox 6"/>
          <p:cNvSpPr txBox="1"/>
          <p:nvPr/>
        </p:nvSpPr>
        <p:spPr>
          <a:xfrm>
            <a:off x="2322566" y="3242301"/>
            <a:ext cx="5057746" cy="43035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付安琪、何晨曦、吴博成、张纵琛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Freeform 7"/>
          <p:cNvSpPr>
            <a:spLocks noChangeAspect="1" noEditPoints="1"/>
          </p:cNvSpPr>
          <p:nvPr/>
        </p:nvSpPr>
        <p:spPr bwMode="auto">
          <a:xfrm>
            <a:off x="1842667" y="3258097"/>
            <a:ext cx="395837" cy="398697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3" name="TextBox 6"/>
          <p:cNvSpPr txBox="1"/>
          <p:nvPr/>
        </p:nvSpPr>
        <p:spPr>
          <a:xfrm>
            <a:off x="2322566" y="3934639"/>
            <a:ext cx="4801266" cy="430286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付安琪、何晨曦、吴博成、张纵琛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842666" y="3957082"/>
            <a:ext cx="385876" cy="385400"/>
            <a:chOff x="986064" y="2787774"/>
            <a:chExt cx="622568" cy="621800"/>
          </a:xfrm>
        </p:grpSpPr>
        <p:sp>
          <p:nvSpPr>
            <p:cNvPr id="85" name="Freeform 5"/>
            <p:cNvSpPr/>
            <p:nvPr/>
          </p:nvSpPr>
          <p:spPr bwMode="auto">
            <a:xfrm>
              <a:off x="986064" y="2787774"/>
              <a:ext cx="622568" cy="621800"/>
            </a:xfrm>
            <a:prstGeom prst="ellipse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6" name="图形 8" descr="书架上的书籍"/>
            <p:cNvGrpSpPr/>
            <p:nvPr/>
          </p:nvGrpSpPr>
          <p:grpSpPr>
            <a:xfrm>
              <a:off x="1065898" y="2847137"/>
              <a:ext cx="462900" cy="462900"/>
              <a:chOff x="1642396" y="4189185"/>
              <a:chExt cx="462900" cy="462900"/>
            </a:xfrm>
            <a:effectLst/>
          </p:grpSpPr>
          <p:sp>
            <p:nvSpPr>
              <p:cNvPr id="87" name="任意形状 86"/>
              <p:cNvSpPr/>
              <p:nvPr/>
            </p:nvSpPr>
            <p:spPr>
              <a:xfrm>
                <a:off x="1709902" y="4555647"/>
                <a:ext cx="327887" cy="28931"/>
              </a:xfrm>
              <a:custGeom>
                <a:avLst/>
                <a:gdLst>
                  <a:gd name="connsiteX0" fmla="*/ 0 w 327887"/>
                  <a:gd name="connsiteY0" fmla="*/ 0 h 28931"/>
                  <a:gd name="connsiteX1" fmla="*/ 327888 w 327887"/>
                  <a:gd name="connsiteY1" fmla="*/ 0 h 28931"/>
                  <a:gd name="connsiteX2" fmla="*/ 327888 w 327887"/>
                  <a:gd name="connsiteY2" fmla="*/ 28931 h 28931"/>
                  <a:gd name="connsiteX3" fmla="*/ 0 w 327887"/>
                  <a:gd name="connsiteY3" fmla="*/ 28931 h 2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887" h="28931">
                    <a:moveTo>
                      <a:pt x="0" y="0"/>
                    </a:moveTo>
                    <a:lnTo>
                      <a:pt x="327888" y="0"/>
                    </a:lnTo>
                    <a:lnTo>
                      <a:pt x="327888" y="28931"/>
                    </a:lnTo>
                    <a:lnTo>
                      <a:pt x="0" y="289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任意形状 87"/>
              <p:cNvSpPr/>
              <p:nvPr/>
            </p:nvSpPr>
            <p:spPr>
              <a:xfrm>
                <a:off x="1709902" y="4256691"/>
                <a:ext cx="38575" cy="279668"/>
              </a:xfrm>
              <a:custGeom>
                <a:avLst/>
                <a:gdLst>
                  <a:gd name="connsiteX0" fmla="*/ 0 w 38575"/>
                  <a:gd name="connsiteY0" fmla="*/ 0 h 279668"/>
                  <a:gd name="connsiteX1" fmla="*/ 38575 w 38575"/>
                  <a:gd name="connsiteY1" fmla="*/ 0 h 279668"/>
                  <a:gd name="connsiteX2" fmla="*/ 38575 w 38575"/>
                  <a:gd name="connsiteY2" fmla="*/ 279669 h 279668"/>
                  <a:gd name="connsiteX3" fmla="*/ 0 w 38575"/>
                  <a:gd name="connsiteY3" fmla="*/ 279669 h 27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75" h="279668">
                    <a:moveTo>
                      <a:pt x="0" y="0"/>
                    </a:moveTo>
                    <a:lnTo>
                      <a:pt x="38575" y="0"/>
                    </a:lnTo>
                    <a:lnTo>
                      <a:pt x="38575" y="279669"/>
                    </a:lnTo>
                    <a:lnTo>
                      <a:pt x="0" y="2796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任意形状 88"/>
              <p:cNvSpPr/>
              <p:nvPr/>
            </p:nvSpPr>
            <p:spPr>
              <a:xfrm>
                <a:off x="1950996" y="4497785"/>
                <a:ext cx="86793" cy="38575"/>
              </a:xfrm>
              <a:custGeom>
                <a:avLst/>
                <a:gdLst>
                  <a:gd name="connsiteX0" fmla="*/ 0 w 86793"/>
                  <a:gd name="connsiteY0" fmla="*/ 0 h 38575"/>
                  <a:gd name="connsiteX1" fmla="*/ 86794 w 86793"/>
                  <a:gd name="connsiteY1" fmla="*/ 0 h 38575"/>
                  <a:gd name="connsiteX2" fmla="*/ 86794 w 86793"/>
                  <a:gd name="connsiteY2" fmla="*/ 38575 h 38575"/>
                  <a:gd name="connsiteX3" fmla="*/ 0 w 86793"/>
                  <a:gd name="connsiteY3" fmla="*/ 38575 h 3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793" h="38575">
                    <a:moveTo>
                      <a:pt x="0" y="0"/>
                    </a:moveTo>
                    <a:lnTo>
                      <a:pt x="86794" y="0"/>
                    </a:lnTo>
                    <a:lnTo>
                      <a:pt x="86794" y="38575"/>
                    </a:lnTo>
                    <a:lnTo>
                      <a:pt x="0" y="385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任意形状 89"/>
              <p:cNvSpPr/>
              <p:nvPr/>
            </p:nvSpPr>
            <p:spPr>
              <a:xfrm>
                <a:off x="1950996" y="4333841"/>
                <a:ext cx="86793" cy="144656"/>
              </a:xfrm>
              <a:custGeom>
                <a:avLst/>
                <a:gdLst>
                  <a:gd name="connsiteX0" fmla="*/ 0 w 86793"/>
                  <a:gd name="connsiteY0" fmla="*/ 0 h 144656"/>
                  <a:gd name="connsiteX1" fmla="*/ 86794 w 86793"/>
                  <a:gd name="connsiteY1" fmla="*/ 0 h 144656"/>
                  <a:gd name="connsiteX2" fmla="*/ 86794 w 86793"/>
                  <a:gd name="connsiteY2" fmla="*/ 144656 h 144656"/>
                  <a:gd name="connsiteX3" fmla="*/ 0 w 86793"/>
                  <a:gd name="connsiteY3" fmla="*/ 144656 h 144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793" h="144656">
                    <a:moveTo>
                      <a:pt x="0" y="0"/>
                    </a:moveTo>
                    <a:lnTo>
                      <a:pt x="86794" y="0"/>
                    </a:lnTo>
                    <a:lnTo>
                      <a:pt x="86794" y="144656"/>
                    </a:lnTo>
                    <a:lnTo>
                      <a:pt x="0" y="1446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任意形状 90"/>
              <p:cNvSpPr/>
              <p:nvPr/>
            </p:nvSpPr>
            <p:spPr>
              <a:xfrm>
                <a:off x="1950996" y="4275978"/>
                <a:ext cx="86793" cy="38575"/>
              </a:xfrm>
              <a:custGeom>
                <a:avLst/>
                <a:gdLst>
                  <a:gd name="connsiteX0" fmla="*/ 0 w 86793"/>
                  <a:gd name="connsiteY0" fmla="*/ 0 h 38575"/>
                  <a:gd name="connsiteX1" fmla="*/ 86794 w 86793"/>
                  <a:gd name="connsiteY1" fmla="*/ 0 h 38575"/>
                  <a:gd name="connsiteX2" fmla="*/ 86794 w 86793"/>
                  <a:gd name="connsiteY2" fmla="*/ 38575 h 38575"/>
                  <a:gd name="connsiteX3" fmla="*/ 0 w 86793"/>
                  <a:gd name="connsiteY3" fmla="*/ 38575 h 3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793" h="38575">
                    <a:moveTo>
                      <a:pt x="0" y="0"/>
                    </a:moveTo>
                    <a:lnTo>
                      <a:pt x="86794" y="0"/>
                    </a:lnTo>
                    <a:lnTo>
                      <a:pt x="86794" y="38575"/>
                    </a:lnTo>
                    <a:lnTo>
                      <a:pt x="0" y="385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任意形状 91"/>
              <p:cNvSpPr/>
              <p:nvPr/>
            </p:nvSpPr>
            <p:spPr>
              <a:xfrm>
                <a:off x="1854558" y="4324197"/>
                <a:ext cx="77150" cy="212162"/>
              </a:xfrm>
              <a:custGeom>
                <a:avLst/>
                <a:gdLst>
                  <a:gd name="connsiteX0" fmla="*/ 38575 w 77150"/>
                  <a:gd name="connsiteY0" fmla="*/ 38575 h 212162"/>
                  <a:gd name="connsiteX1" fmla="*/ 28931 w 77150"/>
                  <a:gd name="connsiteY1" fmla="*/ 28931 h 212162"/>
                  <a:gd name="connsiteX2" fmla="*/ 38575 w 77150"/>
                  <a:gd name="connsiteY2" fmla="*/ 19288 h 212162"/>
                  <a:gd name="connsiteX3" fmla="*/ 48219 w 77150"/>
                  <a:gd name="connsiteY3" fmla="*/ 28931 h 212162"/>
                  <a:gd name="connsiteX4" fmla="*/ 38575 w 77150"/>
                  <a:gd name="connsiteY4" fmla="*/ 38575 h 212162"/>
                  <a:gd name="connsiteX5" fmla="*/ 38575 w 77150"/>
                  <a:gd name="connsiteY5" fmla="*/ 192875 h 212162"/>
                  <a:gd name="connsiteX6" fmla="*/ 28931 w 77150"/>
                  <a:gd name="connsiteY6" fmla="*/ 183231 h 212162"/>
                  <a:gd name="connsiteX7" fmla="*/ 38575 w 77150"/>
                  <a:gd name="connsiteY7" fmla="*/ 173588 h 212162"/>
                  <a:gd name="connsiteX8" fmla="*/ 48219 w 77150"/>
                  <a:gd name="connsiteY8" fmla="*/ 183231 h 212162"/>
                  <a:gd name="connsiteX9" fmla="*/ 38575 w 77150"/>
                  <a:gd name="connsiteY9" fmla="*/ 192875 h 212162"/>
                  <a:gd name="connsiteX10" fmla="*/ 77150 w 77150"/>
                  <a:gd name="connsiteY10" fmla="*/ 0 h 212162"/>
                  <a:gd name="connsiteX11" fmla="*/ 0 w 77150"/>
                  <a:gd name="connsiteY11" fmla="*/ 0 h 212162"/>
                  <a:gd name="connsiteX12" fmla="*/ 0 w 77150"/>
                  <a:gd name="connsiteY12" fmla="*/ 212163 h 212162"/>
                  <a:gd name="connsiteX13" fmla="*/ 77150 w 77150"/>
                  <a:gd name="connsiteY13" fmla="*/ 212163 h 212162"/>
                  <a:gd name="connsiteX14" fmla="*/ 77150 w 77150"/>
                  <a:gd name="connsiteY14" fmla="*/ 0 h 21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50" h="212162">
                    <a:moveTo>
                      <a:pt x="38575" y="38575"/>
                    </a:moveTo>
                    <a:cubicBezTo>
                      <a:pt x="33271" y="38575"/>
                      <a:pt x="28931" y="34235"/>
                      <a:pt x="28931" y="28931"/>
                    </a:cubicBezTo>
                    <a:cubicBezTo>
                      <a:pt x="28931" y="23627"/>
                      <a:pt x="33271" y="19288"/>
                      <a:pt x="38575" y="19288"/>
                    </a:cubicBezTo>
                    <a:cubicBezTo>
                      <a:pt x="43879" y="19288"/>
                      <a:pt x="48219" y="23627"/>
                      <a:pt x="48219" y="28931"/>
                    </a:cubicBezTo>
                    <a:cubicBezTo>
                      <a:pt x="48219" y="34235"/>
                      <a:pt x="43879" y="38575"/>
                      <a:pt x="38575" y="38575"/>
                    </a:cubicBezTo>
                    <a:close/>
                    <a:moveTo>
                      <a:pt x="38575" y="192875"/>
                    </a:moveTo>
                    <a:cubicBezTo>
                      <a:pt x="33271" y="192875"/>
                      <a:pt x="28931" y="188535"/>
                      <a:pt x="28931" y="183231"/>
                    </a:cubicBezTo>
                    <a:cubicBezTo>
                      <a:pt x="28931" y="177927"/>
                      <a:pt x="33271" y="173588"/>
                      <a:pt x="38575" y="173588"/>
                    </a:cubicBezTo>
                    <a:cubicBezTo>
                      <a:pt x="43879" y="173588"/>
                      <a:pt x="48219" y="177927"/>
                      <a:pt x="48219" y="183231"/>
                    </a:cubicBezTo>
                    <a:cubicBezTo>
                      <a:pt x="48219" y="188535"/>
                      <a:pt x="43879" y="192875"/>
                      <a:pt x="38575" y="192875"/>
                    </a:cubicBezTo>
                    <a:close/>
                    <a:moveTo>
                      <a:pt x="77150" y="0"/>
                    </a:moveTo>
                    <a:lnTo>
                      <a:pt x="0" y="0"/>
                    </a:lnTo>
                    <a:lnTo>
                      <a:pt x="0" y="212163"/>
                    </a:lnTo>
                    <a:lnTo>
                      <a:pt x="77150" y="212163"/>
                    </a:lnTo>
                    <a:lnTo>
                      <a:pt x="771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任意形状 93"/>
              <p:cNvSpPr/>
              <p:nvPr/>
            </p:nvSpPr>
            <p:spPr>
              <a:xfrm>
                <a:off x="1767764" y="4285622"/>
                <a:ext cx="67506" cy="250737"/>
              </a:xfrm>
              <a:custGeom>
                <a:avLst/>
                <a:gdLst>
                  <a:gd name="connsiteX0" fmla="*/ 48219 w 67506"/>
                  <a:gd name="connsiteY0" fmla="*/ 48219 h 250737"/>
                  <a:gd name="connsiteX1" fmla="*/ 19288 w 67506"/>
                  <a:gd name="connsiteY1" fmla="*/ 48219 h 250737"/>
                  <a:gd name="connsiteX2" fmla="*/ 19288 w 67506"/>
                  <a:gd name="connsiteY2" fmla="*/ 19288 h 250737"/>
                  <a:gd name="connsiteX3" fmla="*/ 48219 w 67506"/>
                  <a:gd name="connsiteY3" fmla="*/ 19288 h 250737"/>
                  <a:gd name="connsiteX4" fmla="*/ 48219 w 67506"/>
                  <a:gd name="connsiteY4" fmla="*/ 48219 h 250737"/>
                  <a:gd name="connsiteX5" fmla="*/ 67506 w 67506"/>
                  <a:gd name="connsiteY5" fmla="*/ 0 h 250737"/>
                  <a:gd name="connsiteX6" fmla="*/ 0 w 67506"/>
                  <a:gd name="connsiteY6" fmla="*/ 0 h 250737"/>
                  <a:gd name="connsiteX7" fmla="*/ 0 w 67506"/>
                  <a:gd name="connsiteY7" fmla="*/ 250738 h 250737"/>
                  <a:gd name="connsiteX8" fmla="*/ 67506 w 67506"/>
                  <a:gd name="connsiteY8" fmla="*/ 250738 h 250737"/>
                  <a:gd name="connsiteX9" fmla="*/ 67506 w 67506"/>
                  <a:gd name="connsiteY9" fmla="*/ 0 h 25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506" h="250737">
                    <a:moveTo>
                      <a:pt x="48219" y="48219"/>
                    </a:moveTo>
                    <a:lnTo>
                      <a:pt x="19288" y="48219"/>
                    </a:lnTo>
                    <a:lnTo>
                      <a:pt x="19288" y="19288"/>
                    </a:lnTo>
                    <a:lnTo>
                      <a:pt x="48219" y="19288"/>
                    </a:lnTo>
                    <a:lnTo>
                      <a:pt x="48219" y="48219"/>
                    </a:lnTo>
                    <a:close/>
                    <a:moveTo>
                      <a:pt x="67506" y="0"/>
                    </a:moveTo>
                    <a:lnTo>
                      <a:pt x="0" y="0"/>
                    </a:lnTo>
                    <a:lnTo>
                      <a:pt x="0" y="250738"/>
                    </a:lnTo>
                    <a:lnTo>
                      <a:pt x="67506" y="250738"/>
                    </a:lnTo>
                    <a:lnTo>
                      <a:pt x="6750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4" name="TextBox 6"/>
          <p:cNvSpPr txBox="1"/>
          <p:nvPr/>
        </p:nvSpPr>
        <p:spPr>
          <a:xfrm>
            <a:off x="1238715" y="3212976"/>
            <a:ext cx="441098" cy="1169014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en-US" altLang="zh-CN" b="1" dirty="0">
              <a:blipFill dpi="0" rotWithShape="1">
                <a:blip r:embed="rId1"/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b="1" dirty="0">
              <a:blipFill dpi="0" rotWithShape="1">
                <a:blip r:embed="rId1"/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四、核密度估计曲线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72526" y="1294543"/>
            <a:ext cx="7938087" cy="2231021"/>
            <a:chOff x="539245" y="1073471"/>
            <a:chExt cx="7938087" cy="2231021"/>
          </a:xfrm>
        </p:grpSpPr>
        <p:sp>
          <p:nvSpPr>
            <p:cNvPr id="16" name="矩形 15"/>
            <p:cNvSpPr/>
            <p:nvPr/>
          </p:nvSpPr>
          <p:spPr>
            <a:xfrm>
              <a:off x="827584" y="1073471"/>
              <a:ext cx="7489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定义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42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" name="椭圆 33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5" name="TextBox 5"/>
            <p:cNvSpPr txBox="1"/>
            <p:nvPr/>
          </p:nvSpPr>
          <p:spPr>
            <a:xfrm>
              <a:off x="1105337" y="1619993"/>
              <a:ext cx="737199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对密度的估计，基于样本数据对总体分布做出的一个估计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27584" y="2059218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1" name="TextBox 5"/>
            <p:cNvSpPr txBox="1"/>
            <p:nvPr/>
          </p:nvSpPr>
          <p:spPr>
            <a:xfrm>
              <a:off x="1098939" y="2005787"/>
              <a:ext cx="720052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采用平滑的峰值函数来拟合观察到的数据点，从而对真实的概率分布曲线进行模拟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27584" y="2741250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1098666" y="2688939"/>
              <a:ext cx="712879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为数值数据的分布提供了一种平滑的描述，从中可以看出分布的大致形状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62540" y="3851322"/>
            <a:ext cx="5959714" cy="1332296"/>
            <a:chOff x="539552" y="2391582"/>
            <a:chExt cx="5959714" cy="1332296"/>
          </a:xfrm>
        </p:grpSpPr>
        <p:sp>
          <p:nvSpPr>
            <p:cNvPr id="49" name="矩形 48"/>
            <p:cNvSpPr/>
            <p:nvPr/>
          </p:nvSpPr>
          <p:spPr>
            <a:xfrm>
              <a:off x="827891" y="2391582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数据适用类型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9552" y="2462855"/>
              <a:ext cx="288339" cy="288339"/>
              <a:chOff x="5783161" y="3920403"/>
              <a:chExt cx="470006" cy="470006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5783161" y="3920403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3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828110" y="2859782"/>
              <a:ext cx="5671156" cy="307777"/>
              <a:chOff x="1124347" y="1502179"/>
              <a:chExt cx="5671156" cy="307777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1124347" y="1544018"/>
                <a:ext cx="200918" cy="200916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72" name="TextBox 5"/>
              <p:cNvSpPr txBox="1"/>
              <p:nvPr/>
            </p:nvSpPr>
            <p:spPr>
              <a:xfrm>
                <a:off x="1410703" y="1502179"/>
                <a:ext cx="53848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rPr>
                  <a:t>一个连续型变量（数值数据）</a:t>
                </a: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5" name="TextBox 5"/>
            <p:cNvSpPr txBox="1"/>
            <p:nvPr/>
          </p:nvSpPr>
          <p:spPr>
            <a:xfrm>
              <a:off x="1113940" y="3416101"/>
              <a:ext cx="53848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526" y="5022973"/>
            <a:ext cx="7615898" cy="854299"/>
            <a:chOff x="539245" y="1073471"/>
            <a:chExt cx="7615898" cy="854299"/>
          </a:xfrm>
        </p:grpSpPr>
        <p:sp>
          <p:nvSpPr>
            <p:cNvPr id="38" name="矩形 37"/>
            <p:cNvSpPr/>
            <p:nvPr/>
          </p:nvSpPr>
          <p:spPr>
            <a:xfrm>
              <a:off x="827584" y="1073471"/>
              <a:ext cx="131638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示例数据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5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5" name="椭圆 44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105337" y="1619993"/>
              <a:ext cx="7049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2007-2015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Data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中的贷款数量（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loan_amnt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四、核密度估计曲线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35792"/>
            <a:ext cx="6048672" cy="46254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41152" y="5868561"/>
            <a:ext cx="6299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ggplot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(data2,aes(x=</a:t>
            </a:r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loan_amnt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))+</a:t>
            </a:r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geom_density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()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kumimoji="1" lang="zh-CN" altLang="en-US" sz="20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四、核密度估计曲线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07704" y="5589240"/>
            <a:ext cx="532859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ggplot</a:t>
            </a: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(data2,aes(x=</a:t>
            </a:r>
            <a:r>
              <a:rPr kumimoji="1" lang="en-US" altLang="zh-CN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loan_amnt</a:t>
            </a: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))+</a:t>
            </a:r>
            <a:r>
              <a:rPr kumimoji="1" lang="en-US" altLang="zh-CN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geom_line</a:t>
            </a: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(stat='</a:t>
            </a:r>
            <a:r>
              <a:rPr kumimoji="1" lang="en-US" altLang="zh-CN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density',adjust</a:t>
            </a: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=.25,color='orange’)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+</a:t>
            </a:r>
            <a:r>
              <a:rPr kumimoji="1" lang="en-US" altLang="zh-CN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geom_line</a:t>
            </a: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(stat='</a:t>
            </a:r>
            <a:r>
              <a:rPr kumimoji="1" lang="en-US" altLang="zh-CN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density',adjust</a:t>
            </a: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=1,color='red’)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+</a:t>
            </a:r>
            <a:r>
              <a:rPr kumimoji="1" lang="en-US" altLang="zh-CN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geom_line</a:t>
            </a: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(stat='</a:t>
            </a:r>
            <a:r>
              <a:rPr kumimoji="1" lang="en-US" altLang="zh-CN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density',adjust</a:t>
            </a: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=2,color='blue')</a:t>
            </a:r>
            <a:endParaRPr kumimoji="1" lang="zh-CN" altLang="en-US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30" y="980728"/>
            <a:ext cx="5932348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五、分组密度曲线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72526" y="1196752"/>
            <a:ext cx="7938087" cy="854299"/>
            <a:chOff x="539245" y="1073471"/>
            <a:chExt cx="7938087" cy="854299"/>
          </a:xfrm>
        </p:grpSpPr>
        <p:sp>
          <p:nvSpPr>
            <p:cNvPr id="16" name="矩形 15"/>
            <p:cNvSpPr/>
            <p:nvPr/>
          </p:nvSpPr>
          <p:spPr>
            <a:xfrm>
              <a:off x="827584" y="1073471"/>
              <a:ext cx="7489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定义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42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" name="椭圆 33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5" name="TextBox 5"/>
            <p:cNvSpPr txBox="1"/>
            <p:nvPr/>
          </p:nvSpPr>
          <p:spPr>
            <a:xfrm>
              <a:off x="1105337" y="1619993"/>
              <a:ext cx="73719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分组进行的核密度估计曲线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2526" y="2636912"/>
            <a:ext cx="7759914" cy="1332296"/>
            <a:chOff x="539552" y="2391582"/>
            <a:chExt cx="7759914" cy="1332296"/>
          </a:xfrm>
        </p:grpSpPr>
        <p:sp>
          <p:nvSpPr>
            <p:cNvPr id="49" name="矩形 48"/>
            <p:cNvSpPr/>
            <p:nvPr/>
          </p:nvSpPr>
          <p:spPr>
            <a:xfrm>
              <a:off x="827891" y="2391582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数据适用类型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9552" y="2462855"/>
              <a:ext cx="288339" cy="288339"/>
              <a:chOff x="5783161" y="3920403"/>
              <a:chExt cx="470006" cy="470006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5783161" y="3920403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3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828110" y="2859782"/>
              <a:ext cx="7471356" cy="307777"/>
              <a:chOff x="1124347" y="1502179"/>
              <a:chExt cx="7471356" cy="307777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1124347" y="1544018"/>
                <a:ext cx="200918" cy="200916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72" name="TextBox 5"/>
              <p:cNvSpPr txBox="1"/>
              <p:nvPr/>
            </p:nvSpPr>
            <p:spPr>
              <a:xfrm>
                <a:off x="1410703" y="1502179"/>
                <a:ext cx="71850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rPr>
                  <a:t>一个连续型变量（数值数据），一个离散型变量（类型数据）</a:t>
                </a: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5" name="TextBox 5"/>
            <p:cNvSpPr txBox="1"/>
            <p:nvPr/>
          </p:nvSpPr>
          <p:spPr>
            <a:xfrm>
              <a:off x="1113940" y="3416101"/>
              <a:ext cx="53848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526" y="3983269"/>
            <a:ext cx="7615898" cy="1317939"/>
            <a:chOff x="539245" y="1073471"/>
            <a:chExt cx="7615898" cy="1317939"/>
          </a:xfrm>
        </p:grpSpPr>
        <p:sp>
          <p:nvSpPr>
            <p:cNvPr id="38" name="矩形 37"/>
            <p:cNvSpPr/>
            <p:nvPr/>
          </p:nvSpPr>
          <p:spPr>
            <a:xfrm>
              <a:off x="827584" y="1073471"/>
              <a:ext cx="131638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示例数据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5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5" name="椭圆 44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105337" y="1619993"/>
              <a:ext cx="7049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2007-2015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Data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中的贷款数量（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loan_amnt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27584" y="2142046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58" name="TextBox 5"/>
            <p:cNvSpPr txBox="1"/>
            <p:nvPr/>
          </p:nvSpPr>
          <p:spPr>
            <a:xfrm>
              <a:off x="1092458" y="2083633"/>
              <a:ext cx="7049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借款人的信用评级（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grade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五、分组密度曲线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72516" y="5837783"/>
            <a:ext cx="92890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ggplot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(data2,aes(x=</a:t>
            </a:r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loan_amnt,fill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=grade))+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geom_density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(alpha=0.7,color='gray')</a:t>
            </a:r>
            <a:endParaRPr kumimoji="1" lang="zh-CN" altLang="en-US" sz="20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91" y="1052736"/>
            <a:ext cx="6115690" cy="4676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87561"/>
            <a:ext cx="3459160" cy="277143"/>
          </a:xfrm>
        </p:spPr>
        <p:txBody>
          <a:bodyPr/>
          <a:lstStyle/>
          <a:p>
            <a:r>
              <a:rPr lang="zh-CN" altLang="en-US" dirty="0"/>
              <a:t>五、分面的密度曲线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72516" y="5909791"/>
            <a:ext cx="92890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ggplot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(data2,aes(x=</a:t>
            </a:r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loan_amnt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))+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geom_density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()+</a:t>
            </a:r>
            <a:r>
              <a:rPr kumimoji="1"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facet_grid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(grade~.)</a:t>
            </a:r>
            <a:endParaRPr kumimoji="1" lang="zh-CN" altLang="en-US" sz="20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54" y="1052736"/>
            <a:ext cx="6272492" cy="4796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六、频数多边形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762540" y="1322265"/>
            <a:ext cx="5959188" cy="1332296"/>
            <a:chOff x="539552" y="2391582"/>
            <a:chExt cx="5959188" cy="1332296"/>
          </a:xfrm>
        </p:grpSpPr>
        <p:sp>
          <p:nvSpPr>
            <p:cNvPr id="49" name="矩形 48"/>
            <p:cNvSpPr/>
            <p:nvPr/>
          </p:nvSpPr>
          <p:spPr>
            <a:xfrm>
              <a:off x="827891" y="2391582"/>
              <a:ext cx="131318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绘制方法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9552" y="2462855"/>
              <a:ext cx="288339" cy="288339"/>
              <a:chOff x="5783161" y="3920403"/>
              <a:chExt cx="470006" cy="470006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5783161" y="3920403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3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5" name="TextBox 5"/>
            <p:cNvSpPr txBox="1"/>
            <p:nvPr/>
          </p:nvSpPr>
          <p:spPr>
            <a:xfrm>
              <a:off x="1113940" y="3416101"/>
              <a:ext cx="53848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1" y="1914280"/>
            <a:ext cx="7121102" cy="374696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54" y="1914280"/>
            <a:ext cx="7093879" cy="3735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六、频数多边形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" y="2708920"/>
            <a:ext cx="7049806" cy="3543042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99899" y="980728"/>
            <a:ext cx="13163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示例数据</a:t>
            </a:r>
            <a:endParaRPr lang="zh-CN" altLang="en-US" sz="2200" b="1" dirty="0">
              <a:ln w="12700">
                <a:noFill/>
              </a:ln>
              <a:blipFill dpi="0" rotWithShape="1">
                <a:blip r:embed="rId2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11560" y="1052001"/>
            <a:ext cx="288339" cy="288339"/>
            <a:chOff x="5782661" y="4026328"/>
            <a:chExt cx="470006" cy="470006"/>
          </a:xfrm>
        </p:grpSpPr>
        <p:sp>
          <p:nvSpPr>
            <p:cNvPr id="31" name="圆角矩形 30"/>
            <p:cNvSpPr/>
            <p:nvPr/>
          </p:nvSpPr>
          <p:spPr>
            <a:xfrm>
              <a:off x="5782661" y="4026328"/>
              <a:ext cx="470006" cy="470006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926641" y="4151067"/>
              <a:ext cx="183046" cy="228588"/>
              <a:chOff x="6006946" y="4128489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33" name="Freeform 20"/>
              <p:cNvSpPr>
                <a:spLocks noEditPoints="1"/>
              </p:cNvSpPr>
              <p:nvPr/>
            </p:nvSpPr>
            <p:spPr bwMode="auto">
              <a:xfrm>
                <a:off x="6006946" y="4128489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1"/>
              <p:cNvSpPr/>
              <p:nvPr/>
            </p:nvSpPr>
            <p:spPr bwMode="auto">
              <a:xfrm>
                <a:off x="6054614" y="4165214"/>
                <a:ext cx="71114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5" name="椭圆 34"/>
          <p:cNvSpPr/>
          <p:nvPr/>
        </p:nvSpPr>
        <p:spPr>
          <a:xfrm>
            <a:off x="899899" y="1580606"/>
            <a:ext cx="200918" cy="20091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6" name="TextBox 5"/>
          <p:cNvSpPr txBox="1"/>
          <p:nvPr/>
        </p:nvSpPr>
        <p:spPr>
          <a:xfrm>
            <a:off x="1177652" y="1527250"/>
            <a:ext cx="76428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Loan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Data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中的“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”数据（投资人提供的贷款数量） 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99899" y="1987514"/>
            <a:ext cx="200918" cy="20091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0" name="TextBox 5"/>
          <p:cNvSpPr txBox="1"/>
          <p:nvPr/>
        </p:nvSpPr>
        <p:spPr>
          <a:xfrm>
            <a:off x="1177652" y="1934158"/>
            <a:ext cx="704980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默认绘制代码：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ggplot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(data1,aes(x=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))+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geom_freqpoly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六、频数多边形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899899" y="2492896"/>
            <a:ext cx="10072941" cy="1538883"/>
            <a:chOff x="899899" y="2492896"/>
            <a:chExt cx="10072941" cy="1538883"/>
          </a:xfrm>
        </p:grpSpPr>
        <p:sp>
          <p:nvSpPr>
            <p:cNvPr id="17" name="椭圆 16"/>
            <p:cNvSpPr/>
            <p:nvPr/>
          </p:nvSpPr>
          <p:spPr>
            <a:xfrm>
              <a:off x="899899" y="2546252"/>
              <a:ext cx="200918" cy="200916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1177652" y="2492896"/>
              <a:ext cx="9795188" cy="1538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binwidth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参数：控制频数多边形的组距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1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ggplot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(data1,aes(x=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funded_amnt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   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+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geom_freqpoly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binwidth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=2500)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2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r>
                <a:rPr lang="en-GB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ggplot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(data1,aes(</a:t>
              </a:r>
              <a:r>
                <a:rPr lang="en-GB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xfunded_amnt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))</a:t>
              </a:r>
              <a:endParaRPr lang="en-GB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    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+</a:t>
              </a:r>
              <a:r>
                <a:rPr lang="en-GB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geom_freqpoly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</a:t>
              </a:r>
              <a:r>
                <a:rPr lang="en-GB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binwidth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=6000)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2191" y="4139394"/>
            <a:ext cx="8488281" cy="2313942"/>
            <a:chOff x="332191" y="4139394"/>
            <a:chExt cx="8488281" cy="231394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91" y="4139394"/>
              <a:ext cx="4239809" cy="23139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663" y="4145360"/>
              <a:ext cx="4239809" cy="2307976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899899" y="836712"/>
            <a:ext cx="13163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示例数据</a:t>
            </a:r>
            <a:endParaRPr lang="zh-CN" altLang="en-US" sz="2200" b="1" dirty="0">
              <a:ln w="12700">
                <a:noFill/>
              </a:ln>
              <a:blipFill dpi="0" rotWithShape="1">
                <a:blip r:embed="rId4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11560" y="907985"/>
            <a:ext cx="288339" cy="288339"/>
            <a:chOff x="5782661" y="4026328"/>
            <a:chExt cx="470006" cy="470006"/>
          </a:xfrm>
        </p:grpSpPr>
        <p:sp>
          <p:nvSpPr>
            <p:cNvPr id="22" name="圆角矩形 21"/>
            <p:cNvSpPr/>
            <p:nvPr/>
          </p:nvSpPr>
          <p:spPr>
            <a:xfrm>
              <a:off x="5782661" y="4026328"/>
              <a:ext cx="470006" cy="470006"/>
            </a:xfrm>
            <a:prstGeom prst="round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5926641" y="4151067"/>
              <a:ext cx="183046" cy="228588"/>
              <a:chOff x="6006946" y="4128489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24" name="Freeform 20"/>
              <p:cNvSpPr>
                <a:spLocks noEditPoints="1"/>
              </p:cNvSpPr>
              <p:nvPr/>
            </p:nvSpPr>
            <p:spPr bwMode="auto">
              <a:xfrm>
                <a:off x="6006946" y="4128489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6054614" y="4165214"/>
                <a:ext cx="71114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8" name="椭圆 27"/>
          <p:cNvSpPr/>
          <p:nvPr/>
        </p:nvSpPr>
        <p:spPr>
          <a:xfrm>
            <a:off x="899899" y="1436590"/>
            <a:ext cx="200918" cy="200916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9" name="TextBox 5"/>
          <p:cNvSpPr txBox="1"/>
          <p:nvPr/>
        </p:nvSpPr>
        <p:spPr>
          <a:xfrm>
            <a:off x="1177652" y="1383234"/>
            <a:ext cx="76428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Loan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Data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中的“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”数据（投资人提供的贷款数量） 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99899" y="1843498"/>
            <a:ext cx="200918" cy="200916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1" name="TextBox 5"/>
          <p:cNvSpPr txBox="1"/>
          <p:nvPr/>
        </p:nvSpPr>
        <p:spPr>
          <a:xfrm>
            <a:off x="1177652" y="1790142"/>
            <a:ext cx="704980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默认绘制代码：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ggplot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(data1,aes(x=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))+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geom_freqpoly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七、小提琴图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06515" y="1326159"/>
            <a:ext cx="7615899" cy="1261207"/>
            <a:chOff x="611560" y="1326159"/>
            <a:chExt cx="7615899" cy="1261207"/>
          </a:xfrm>
        </p:grpSpPr>
        <p:sp>
          <p:nvSpPr>
            <p:cNvPr id="38" name="矩形 37"/>
            <p:cNvSpPr/>
            <p:nvPr/>
          </p:nvSpPr>
          <p:spPr>
            <a:xfrm>
              <a:off x="899899" y="1326159"/>
              <a:ext cx="7489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特点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 userDrawn="1"/>
          </p:nvGrpSpPr>
          <p:grpSpPr>
            <a:xfrm>
              <a:off x="611560" y="1397432"/>
              <a:ext cx="288339" cy="288339"/>
              <a:chOff x="5782661" y="4026328"/>
              <a:chExt cx="470006" cy="470006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5926641" y="4151067"/>
                <a:ext cx="183046" cy="228588"/>
                <a:chOff x="6006946" y="4128489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5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128489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21"/>
                <p:cNvSpPr/>
                <p:nvPr/>
              </p:nvSpPr>
              <p:spPr bwMode="auto">
                <a:xfrm>
                  <a:off x="6054614" y="4165214"/>
                  <a:ext cx="71114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5" name="椭圆 44"/>
            <p:cNvSpPr/>
            <p:nvPr/>
          </p:nvSpPr>
          <p:spPr>
            <a:xfrm>
              <a:off x="899899" y="1926037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177652" y="1872681"/>
              <a:ext cx="704980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与箱线图类似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	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对多组数据的分布进行比较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99899" y="2332945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1177652" y="2279589"/>
              <a:ext cx="704980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是核密度估计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	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对核密度曲线取镜像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6515" y="2912082"/>
            <a:ext cx="7614781" cy="776815"/>
            <a:chOff x="616937" y="2767480"/>
            <a:chExt cx="7614781" cy="776815"/>
          </a:xfrm>
        </p:grpSpPr>
        <p:sp>
          <p:nvSpPr>
            <p:cNvPr id="19" name="矩形 18"/>
            <p:cNvSpPr/>
            <p:nvPr/>
          </p:nvSpPr>
          <p:spPr>
            <a:xfrm>
              <a:off x="905276" y="2767480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数据适用类型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16937" y="2838753"/>
              <a:ext cx="288339" cy="288339"/>
              <a:chOff x="5782661" y="4026328"/>
              <a:chExt cx="470006" cy="470006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926641" y="4151067"/>
                <a:ext cx="183046" cy="228588"/>
                <a:chOff x="6006946" y="4128489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24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128489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1"/>
                <p:cNvSpPr/>
                <p:nvPr/>
              </p:nvSpPr>
              <p:spPr bwMode="auto">
                <a:xfrm>
                  <a:off x="6054614" y="4165214"/>
                  <a:ext cx="71114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8" name="椭圆 27"/>
            <p:cNvSpPr/>
            <p:nvPr/>
          </p:nvSpPr>
          <p:spPr>
            <a:xfrm>
              <a:off x="904158" y="3289874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9" name="TextBox 5"/>
            <p:cNvSpPr txBox="1"/>
            <p:nvPr/>
          </p:nvSpPr>
          <p:spPr>
            <a:xfrm>
              <a:off x="1181911" y="3236518"/>
              <a:ext cx="704980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一个连续型变量、一个离散型变量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9" y="3888384"/>
            <a:ext cx="4829581" cy="263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07704" y="3244409"/>
            <a:ext cx="5517531" cy="1104655"/>
            <a:chOff x="847809" y="3277365"/>
            <a:chExt cx="5517531" cy="1104655"/>
          </a:xfrm>
        </p:grpSpPr>
        <p:sp>
          <p:nvSpPr>
            <p:cNvPr id="72" name="Rectangle 11"/>
            <p:cNvSpPr>
              <a:spLocks noChangeArrowheads="1"/>
            </p:cNvSpPr>
            <p:nvPr/>
          </p:nvSpPr>
          <p:spPr bwMode="gray">
            <a:xfrm>
              <a:off x="847809" y="3920355"/>
              <a:ext cx="52385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0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2</a:t>
              </a:r>
              <a:r>
                <a:rPr lang="zh-CN" altLang="en-US" sz="30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、汽车销售数据案例综合应用</a:t>
              </a:r>
              <a:endParaRPr lang="zh-CN" altLang="en-US" sz="30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5" name="Rectangle 11"/>
            <p:cNvSpPr>
              <a:spLocks noChangeArrowheads="1"/>
            </p:cNvSpPr>
            <p:nvPr/>
          </p:nvSpPr>
          <p:spPr bwMode="gray">
            <a:xfrm>
              <a:off x="847809" y="3277365"/>
              <a:ext cx="55175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0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1</a:t>
              </a:r>
              <a:r>
                <a:rPr lang="zh-CN" altLang="en-US" sz="30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、 数据分布形态展示的基本方法</a:t>
              </a:r>
              <a:endParaRPr lang="zh-CN" altLang="en-US" sz="30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TextBox 12"/>
          <p:cNvSpPr txBox="1"/>
          <p:nvPr/>
        </p:nvSpPr>
        <p:spPr>
          <a:xfrm>
            <a:off x="1187624" y="2060848"/>
            <a:ext cx="2497413" cy="83099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0" b="1">
                <a:ln w="12700">
                  <a:gradFill flip="none" rotWithShape="1">
                    <a:gsLst>
                      <a:gs pos="20000">
                        <a:schemeClr val="bg1">
                          <a:alpha val="0"/>
                        </a:schemeClr>
                      </a:gs>
                      <a:gs pos="80000">
                        <a:schemeClr val="bg1"/>
                      </a:gs>
                    </a:gsLst>
                    <a:lin ang="8100000" scaled="1"/>
                    <a:tileRect/>
                  </a:gradFill>
                </a:ln>
                <a:solidFill>
                  <a:schemeClr val="bg2">
                    <a:lumMod val="50000"/>
                  </a:schemeClr>
                </a:solidFill>
                <a:effectLst>
                  <a:innerShdw blurRad="38100" dist="25400" dir="189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5400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effectLst/>
              </a:rPr>
              <a:t>CONTENTS</a:t>
            </a:r>
            <a:endParaRPr lang="zh-CN" altLang="en-US" sz="5400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effectLst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584181" y="2692346"/>
            <a:ext cx="402102" cy="384194"/>
            <a:chOff x="2695575" y="3149600"/>
            <a:chExt cx="784226" cy="749300"/>
          </a:xfrm>
        </p:grpSpPr>
        <p:sp>
          <p:nvSpPr>
            <p:cNvPr id="44" name="Freeform 24"/>
            <p:cNvSpPr/>
            <p:nvPr/>
          </p:nvSpPr>
          <p:spPr bwMode="auto">
            <a:xfrm>
              <a:off x="3241675" y="3213100"/>
              <a:ext cx="47625" cy="49212"/>
            </a:xfrm>
            <a:custGeom>
              <a:avLst/>
              <a:gdLst>
                <a:gd name="T0" fmla="*/ 0 w 23"/>
                <a:gd name="T1" fmla="*/ 24 h 24"/>
                <a:gd name="T2" fmla="*/ 23 w 23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cubicBezTo>
                    <a:pt x="0" y="24"/>
                    <a:pt x="17" y="8"/>
                    <a:pt x="23" y="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5"/>
            <p:cNvSpPr/>
            <p:nvPr/>
          </p:nvSpPr>
          <p:spPr bwMode="auto">
            <a:xfrm>
              <a:off x="3175000" y="3160713"/>
              <a:ext cx="19050" cy="57150"/>
            </a:xfrm>
            <a:custGeom>
              <a:avLst/>
              <a:gdLst>
                <a:gd name="T0" fmla="*/ 0 w 10"/>
                <a:gd name="T1" fmla="*/ 28 h 28"/>
                <a:gd name="T2" fmla="*/ 10 w 10"/>
                <a:gd name="T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8">
                  <a:moveTo>
                    <a:pt x="0" y="28"/>
                  </a:moveTo>
                  <a:cubicBezTo>
                    <a:pt x="0" y="28"/>
                    <a:pt x="2" y="15"/>
                    <a:pt x="10" y="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6"/>
            <p:cNvSpPr/>
            <p:nvPr/>
          </p:nvSpPr>
          <p:spPr bwMode="auto">
            <a:xfrm>
              <a:off x="3073400" y="3149600"/>
              <a:ext cx="25400" cy="63500"/>
            </a:xfrm>
            <a:custGeom>
              <a:avLst/>
              <a:gdLst>
                <a:gd name="T0" fmla="*/ 12 w 12"/>
                <a:gd name="T1" fmla="*/ 31 h 31"/>
                <a:gd name="T2" fmla="*/ 4 w 12"/>
                <a:gd name="T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31">
                  <a:moveTo>
                    <a:pt x="12" y="31"/>
                  </a:moveTo>
                  <a:cubicBezTo>
                    <a:pt x="12" y="31"/>
                    <a:pt x="0" y="9"/>
                    <a:pt x="4" y="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7"/>
            <p:cNvSpPr/>
            <p:nvPr/>
          </p:nvSpPr>
          <p:spPr bwMode="auto">
            <a:xfrm>
              <a:off x="3108325" y="3829050"/>
              <a:ext cx="53975" cy="30162"/>
            </a:xfrm>
            <a:custGeom>
              <a:avLst/>
              <a:gdLst>
                <a:gd name="T0" fmla="*/ 26 w 26"/>
                <a:gd name="T1" fmla="*/ 14 h 15"/>
                <a:gd name="T2" fmla="*/ 0 w 26"/>
                <a:gd name="T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5">
                  <a:moveTo>
                    <a:pt x="26" y="14"/>
                  </a:moveTo>
                  <a:cubicBezTo>
                    <a:pt x="26" y="14"/>
                    <a:pt x="7" y="15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8"/>
            <p:cNvSpPr/>
            <p:nvPr/>
          </p:nvSpPr>
          <p:spPr bwMode="auto">
            <a:xfrm>
              <a:off x="3087688" y="3856038"/>
              <a:ext cx="68263" cy="42862"/>
            </a:xfrm>
            <a:custGeom>
              <a:avLst/>
              <a:gdLst>
                <a:gd name="T0" fmla="*/ 33 w 33"/>
                <a:gd name="T1" fmla="*/ 16 h 21"/>
                <a:gd name="T2" fmla="*/ 0 w 33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" h="21">
                  <a:moveTo>
                    <a:pt x="33" y="16"/>
                  </a:moveTo>
                  <a:cubicBezTo>
                    <a:pt x="33" y="16"/>
                    <a:pt x="10" y="21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9"/>
            <p:cNvSpPr/>
            <p:nvPr/>
          </p:nvSpPr>
          <p:spPr bwMode="auto">
            <a:xfrm>
              <a:off x="2900363" y="3371850"/>
              <a:ext cx="579438" cy="466725"/>
            </a:xfrm>
            <a:custGeom>
              <a:avLst/>
              <a:gdLst>
                <a:gd name="T0" fmla="*/ 267 w 283"/>
                <a:gd name="T1" fmla="*/ 77 h 228"/>
                <a:gd name="T2" fmla="*/ 257 w 283"/>
                <a:gd name="T3" fmla="*/ 178 h 228"/>
                <a:gd name="T4" fmla="*/ 122 w 283"/>
                <a:gd name="T5" fmla="*/ 204 h 228"/>
                <a:gd name="T6" fmla="*/ 101 w 283"/>
                <a:gd name="T7" fmla="*/ 188 h 228"/>
                <a:gd name="T8" fmla="*/ 69 w 283"/>
                <a:gd name="T9" fmla="*/ 146 h 228"/>
                <a:gd name="T10" fmla="*/ 39 w 283"/>
                <a:gd name="T11" fmla="*/ 108 h 228"/>
                <a:gd name="T12" fmla="*/ 16 w 283"/>
                <a:gd name="T13" fmla="*/ 79 h 228"/>
                <a:gd name="T14" fmla="*/ 16 w 283"/>
                <a:gd name="T15" fmla="*/ 78 h 228"/>
                <a:gd name="T16" fmla="*/ 12 w 283"/>
                <a:gd name="T1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28">
                  <a:moveTo>
                    <a:pt x="267" y="77"/>
                  </a:moveTo>
                  <a:cubicBezTo>
                    <a:pt x="282" y="110"/>
                    <a:pt x="283" y="150"/>
                    <a:pt x="257" y="178"/>
                  </a:cubicBezTo>
                  <a:cubicBezTo>
                    <a:pt x="224" y="214"/>
                    <a:pt x="166" y="228"/>
                    <a:pt x="122" y="204"/>
                  </a:cubicBezTo>
                  <a:cubicBezTo>
                    <a:pt x="115" y="200"/>
                    <a:pt x="107" y="195"/>
                    <a:pt x="101" y="188"/>
                  </a:cubicBezTo>
                  <a:cubicBezTo>
                    <a:pt x="89" y="175"/>
                    <a:pt x="79" y="160"/>
                    <a:pt x="69" y="146"/>
                  </a:cubicBezTo>
                  <a:cubicBezTo>
                    <a:pt x="60" y="132"/>
                    <a:pt x="50" y="120"/>
                    <a:pt x="39" y="108"/>
                  </a:cubicBezTo>
                  <a:cubicBezTo>
                    <a:pt x="31" y="99"/>
                    <a:pt x="23" y="90"/>
                    <a:pt x="16" y="79"/>
                  </a:cubicBezTo>
                  <a:cubicBezTo>
                    <a:pt x="16" y="79"/>
                    <a:pt x="16" y="78"/>
                    <a:pt x="16" y="78"/>
                  </a:cubicBezTo>
                  <a:cubicBezTo>
                    <a:pt x="0" y="53"/>
                    <a:pt x="0" y="25"/>
                    <a:pt x="12" y="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0"/>
            <p:cNvSpPr/>
            <p:nvPr/>
          </p:nvSpPr>
          <p:spPr bwMode="auto">
            <a:xfrm>
              <a:off x="2941638" y="3262313"/>
              <a:ext cx="492125" cy="238125"/>
            </a:xfrm>
            <a:custGeom>
              <a:avLst/>
              <a:gdLst>
                <a:gd name="T0" fmla="*/ 0 w 241"/>
                <a:gd name="T1" fmla="*/ 41 h 116"/>
                <a:gd name="T2" fmla="*/ 11 w 241"/>
                <a:gd name="T3" fmla="*/ 27 h 116"/>
                <a:gd name="T4" fmla="*/ 56 w 241"/>
                <a:gd name="T5" fmla="*/ 3 h 116"/>
                <a:gd name="T6" fmla="*/ 92 w 241"/>
                <a:gd name="T7" fmla="*/ 2 h 116"/>
                <a:gd name="T8" fmla="*/ 204 w 241"/>
                <a:gd name="T9" fmla="*/ 70 h 116"/>
                <a:gd name="T10" fmla="*/ 228 w 241"/>
                <a:gd name="T11" fmla="*/ 98 h 116"/>
                <a:gd name="T12" fmla="*/ 241 w 241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116">
                  <a:moveTo>
                    <a:pt x="0" y="41"/>
                  </a:moveTo>
                  <a:cubicBezTo>
                    <a:pt x="3" y="36"/>
                    <a:pt x="7" y="32"/>
                    <a:pt x="11" y="27"/>
                  </a:cubicBezTo>
                  <a:cubicBezTo>
                    <a:pt x="23" y="15"/>
                    <a:pt x="39" y="7"/>
                    <a:pt x="56" y="3"/>
                  </a:cubicBezTo>
                  <a:cubicBezTo>
                    <a:pt x="67" y="0"/>
                    <a:pt x="80" y="0"/>
                    <a:pt x="92" y="2"/>
                  </a:cubicBezTo>
                  <a:cubicBezTo>
                    <a:pt x="137" y="9"/>
                    <a:pt x="174" y="38"/>
                    <a:pt x="204" y="70"/>
                  </a:cubicBezTo>
                  <a:cubicBezTo>
                    <a:pt x="212" y="79"/>
                    <a:pt x="220" y="88"/>
                    <a:pt x="228" y="98"/>
                  </a:cubicBezTo>
                  <a:cubicBezTo>
                    <a:pt x="233" y="104"/>
                    <a:pt x="237" y="110"/>
                    <a:pt x="241" y="116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1"/>
            <p:cNvSpPr/>
            <p:nvPr/>
          </p:nvSpPr>
          <p:spPr bwMode="auto">
            <a:xfrm>
              <a:off x="2949575" y="3317875"/>
              <a:ext cx="331788" cy="250825"/>
            </a:xfrm>
            <a:custGeom>
              <a:avLst/>
              <a:gdLst>
                <a:gd name="T0" fmla="*/ 150 w 162"/>
                <a:gd name="T1" fmla="*/ 0 h 122"/>
                <a:gd name="T2" fmla="*/ 141 w 162"/>
                <a:gd name="T3" fmla="*/ 17 h 122"/>
                <a:gd name="T4" fmla="*/ 111 w 162"/>
                <a:gd name="T5" fmla="*/ 36 h 122"/>
                <a:gd name="T6" fmla="*/ 109 w 162"/>
                <a:gd name="T7" fmla="*/ 73 h 122"/>
                <a:gd name="T8" fmla="*/ 78 w 162"/>
                <a:gd name="T9" fmla="*/ 60 h 122"/>
                <a:gd name="T10" fmla="*/ 69 w 162"/>
                <a:gd name="T11" fmla="*/ 67 h 122"/>
                <a:gd name="T12" fmla="*/ 43 w 162"/>
                <a:gd name="T13" fmla="*/ 88 h 122"/>
                <a:gd name="T14" fmla="*/ 0 w 162"/>
                <a:gd name="T15" fmla="*/ 11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22">
                  <a:moveTo>
                    <a:pt x="150" y="0"/>
                  </a:moveTo>
                  <a:cubicBezTo>
                    <a:pt x="162" y="11"/>
                    <a:pt x="150" y="14"/>
                    <a:pt x="141" y="17"/>
                  </a:cubicBezTo>
                  <a:cubicBezTo>
                    <a:pt x="130" y="22"/>
                    <a:pt x="120" y="29"/>
                    <a:pt x="111" y="36"/>
                  </a:cubicBezTo>
                  <a:cubicBezTo>
                    <a:pt x="115" y="46"/>
                    <a:pt x="128" y="69"/>
                    <a:pt x="109" y="73"/>
                  </a:cubicBezTo>
                  <a:cubicBezTo>
                    <a:pt x="89" y="75"/>
                    <a:pt x="78" y="60"/>
                    <a:pt x="78" y="60"/>
                  </a:cubicBezTo>
                  <a:cubicBezTo>
                    <a:pt x="78" y="60"/>
                    <a:pt x="69" y="67"/>
                    <a:pt x="69" y="67"/>
                  </a:cubicBezTo>
                  <a:cubicBezTo>
                    <a:pt x="60" y="73"/>
                    <a:pt x="51" y="80"/>
                    <a:pt x="43" y="88"/>
                  </a:cubicBezTo>
                  <a:cubicBezTo>
                    <a:pt x="31" y="99"/>
                    <a:pt x="20" y="122"/>
                    <a:pt x="0" y="115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2"/>
            <p:cNvSpPr/>
            <p:nvPr/>
          </p:nvSpPr>
          <p:spPr bwMode="auto">
            <a:xfrm>
              <a:off x="2717800" y="3201988"/>
              <a:ext cx="458788" cy="190500"/>
            </a:xfrm>
            <a:custGeom>
              <a:avLst/>
              <a:gdLst>
                <a:gd name="T0" fmla="*/ 224 w 224"/>
                <a:gd name="T1" fmla="*/ 93 h 93"/>
                <a:gd name="T2" fmla="*/ 148 w 224"/>
                <a:gd name="T3" fmla="*/ 40 h 93"/>
                <a:gd name="T4" fmla="*/ 131 w 224"/>
                <a:gd name="T5" fmla="*/ 14 h 93"/>
                <a:gd name="T6" fmla="*/ 55 w 224"/>
                <a:gd name="T7" fmla="*/ 19 h 93"/>
                <a:gd name="T8" fmla="*/ 5 w 224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93">
                  <a:moveTo>
                    <a:pt x="224" y="93"/>
                  </a:moveTo>
                  <a:cubicBezTo>
                    <a:pt x="224" y="93"/>
                    <a:pt x="196" y="56"/>
                    <a:pt x="148" y="40"/>
                  </a:cubicBezTo>
                  <a:cubicBezTo>
                    <a:pt x="148" y="40"/>
                    <a:pt x="146" y="23"/>
                    <a:pt x="131" y="14"/>
                  </a:cubicBezTo>
                  <a:cubicBezTo>
                    <a:pt x="111" y="3"/>
                    <a:pt x="73" y="17"/>
                    <a:pt x="55" y="19"/>
                  </a:cubicBezTo>
                  <a:cubicBezTo>
                    <a:pt x="40" y="21"/>
                    <a:pt x="0" y="26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3"/>
            <p:cNvSpPr/>
            <p:nvPr/>
          </p:nvSpPr>
          <p:spPr bwMode="auto">
            <a:xfrm>
              <a:off x="2695575" y="3216275"/>
              <a:ext cx="296863" cy="85725"/>
            </a:xfrm>
            <a:custGeom>
              <a:avLst/>
              <a:gdLst>
                <a:gd name="T0" fmla="*/ 141 w 145"/>
                <a:gd name="T1" fmla="*/ 42 h 42"/>
                <a:gd name="T2" fmla="*/ 94 w 145"/>
                <a:gd name="T3" fmla="*/ 20 h 42"/>
                <a:gd name="T4" fmla="*/ 21 w 145"/>
                <a:gd name="T5" fmla="*/ 25 h 42"/>
                <a:gd name="T6" fmla="*/ 2 w 145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42">
                  <a:moveTo>
                    <a:pt x="141" y="42"/>
                  </a:moveTo>
                  <a:cubicBezTo>
                    <a:pt x="145" y="13"/>
                    <a:pt x="113" y="17"/>
                    <a:pt x="94" y="20"/>
                  </a:cubicBezTo>
                  <a:cubicBezTo>
                    <a:pt x="71" y="25"/>
                    <a:pt x="44" y="32"/>
                    <a:pt x="21" y="25"/>
                  </a:cubicBezTo>
                  <a:cubicBezTo>
                    <a:pt x="9" y="21"/>
                    <a:pt x="0" y="14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4"/>
            <p:cNvSpPr/>
            <p:nvPr/>
          </p:nvSpPr>
          <p:spPr bwMode="auto">
            <a:xfrm>
              <a:off x="2986088" y="3302000"/>
              <a:ext cx="122238" cy="139700"/>
            </a:xfrm>
            <a:custGeom>
              <a:avLst/>
              <a:gdLst>
                <a:gd name="T0" fmla="*/ 60 w 60"/>
                <a:gd name="T1" fmla="*/ 68 h 68"/>
                <a:gd name="T2" fmla="*/ 0 w 60"/>
                <a:gd name="T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0" h="68">
                  <a:moveTo>
                    <a:pt x="60" y="68"/>
                  </a:moveTo>
                  <a:cubicBezTo>
                    <a:pt x="60" y="68"/>
                    <a:pt x="12" y="2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5"/>
            <p:cNvSpPr/>
            <p:nvPr/>
          </p:nvSpPr>
          <p:spPr bwMode="auto">
            <a:xfrm>
              <a:off x="3295650" y="3749675"/>
              <a:ext cx="71438" cy="60325"/>
            </a:xfrm>
            <a:custGeom>
              <a:avLst/>
              <a:gdLst>
                <a:gd name="T0" fmla="*/ 35 w 35"/>
                <a:gd name="T1" fmla="*/ 0 h 30"/>
                <a:gd name="T2" fmla="*/ 0 w 35"/>
                <a:gd name="T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30">
                  <a:moveTo>
                    <a:pt x="35" y="0"/>
                  </a:moveTo>
                  <a:cubicBezTo>
                    <a:pt x="25" y="11"/>
                    <a:pt x="16" y="27"/>
                    <a:pt x="0" y="30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6"/>
            <p:cNvSpPr/>
            <p:nvPr/>
          </p:nvSpPr>
          <p:spPr bwMode="auto">
            <a:xfrm>
              <a:off x="3381375" y="3686175"/>
              <a:ext cx="73025" cy="44450"/>
            </a:xfrm>
            <a:custGeom>
              <a:avLst/>
              <a:gdLst>
                <a:gd name="T0" fmla="*/ 36 w 36"/>
                <a:gd name="T1" fmla="*/ 0 h 22"/>
                <a:gd name="T2" fmla="*/ 0 w 36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" h="22">
                  <a:moveTo>
                    <a:pt x="36" y="0"/>
                  </a:moveTo>
                  <a:cubicBezTo>
                    <a:pt x="22" y="3"/>
                    <a:pt x="10" y="12"/>
                    <a:pt x="0" y="22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37"/>
            <p:cNvSpPr/>
            <p:nvPr/>
          </p:nvSpPr>
          <p:spPr bwMode="auto">
            <a:xfrm>
              <a:off x="3024188" y="3303588"/>
              <a:ext cx="136525" cy="130175"/>
            </a:xfrm>
            <a:custGeom>
              <a:avLst/>
              <a:gdLst>
                <a:gd name="T0" fmla="*/ 1 w 66"/>
                <a:gd name="T1" fmla="*/ 16 h 63"/>
                <a:gd name="T2" fmla="*/ 16 w 66"/>
                <a:gd name="T3" fmla="*/ 41 h 63"/>
                <a:gd name="T4" fmla="*/ 58 w 66"/>
                <a:gd name="T5" fmla="*/ 48 h 63"/>
                <a:gd name="T6" fmla="*/ 46 w 66"/>
                <a:gd name="T7" fmla="*/ 17 h 63"/>
                <a:gd name="T8" fmla="*/ 29 w 66"/>
                <a:gd name="T9" fmla="*/ 5 h 63"/>
                <a:gd name="T10" fmla="*/ 29 w 66"/>
                <a:gd name="T11" fmla="*/ 4 h 63"/>
                <a:gd name="T12" fmla="*/ 5 w 66"/>
                <a:gd name="T13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63">
                  <a:moveTo>
                    <a:pt x="1" y="16"/>
                  </a:moveTo>
                  <a:cubicBezTo>
                    <a:pt x="0" y="25"/>
                    <a:pt x="9" y="34"/>
                    <a:pt x="16" y="41"/>
                  </a:cubicBezTo>
                  <a:cubicBezTo>
                    <a:pt x="25" y="52"/>
                    <a:pt x="47" y="63"/>
                    <a:pt x="58" y="48"/>
                  </a:cubicBezTo>
                  <a:cubicBezTo>
                    <a:pt x="66" y="37"/>
                    <a:pt x="53" y="24"/>
                    <a:pt x="46" y="17"/>
                  </a:cubicBezTo>
                  <a:cubicBezTo>
                    <a:pt x="41" y="12"/>
                    <a:pt x="35" y="8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1" y="1"/>
                    <a:pt x="12" y="0"/>
                    <a:pt x="5" y="7"/>
                  </a:cubicBezTo>
                </a:path>
              </a:pathLst>
            </a:custGeom>
            <a:noFill/>
            <a:ln w="9525" cap="rnd">
              <a:solidFill>
                <a:schemeClr val="tx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9" y="275167"/>
            <a:ext cx="1967015" cy="528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七、小提琴图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06515" y="1326159"/>
            <a:ext cx="7615899" cy="1261207"/>
            <a:chOff x="611560" y="1326159"/>
            <a:chExt cx="7615899" cy="1261207"/>
          </a:xfrm>
        </p:grpSpPr>
        <p:sp>
          <p:nvSpPr>
            <p:cNvPr id="38" name="矩形 37"/>
            <p:cNvSpPr/>
            <p:nvPr/>
          </p:nvSpPr>
          <p:spPr>
            <a:xfrm>
              <a:off x="899899" y="1326159"/>
              <a:ext cx="7489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特点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 userDrawn="1"/>
          </p:nvGrpSpPr>
          <p:grpSpPr>
            <a:xfrm>
              <a:off x="611560" y="1397432"/>
              <a:ext cx="288339" cy="288339"/>
              <a:chOff x="5782661" y="4026328"/>
              <a:chExt cx="470006" cy="470006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5926641" y="4151067"/>
                <a:ext cx="183046" cy="228588"/>
                <a:chOff x="6006946" y="4128489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5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128489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21"/>
                <p:cNvSpPr/>
                <p:nvPr/>
              </p:nvSpPr>
              <p:spPr bwMode="auto">
                <a:xfrm>
                  <a:off x="6054614" y="4165214"/>
                  <a:ext cx="71114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5" name="椭圆 44"/>
            <p:cNvSpPr/>
            <p:nvPr/>
          </p:nvSpPr>
          <p:spPr>
            <a:xfrm>
              <a:off x="899899" y="1926037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177652" y="1872681"/>
              <a:ext cx="704980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与箱线图类似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	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对多组数据的分布进行比较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99899" y="2332945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1177652" y="2279589"/>
              <a:ext cx="704980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是核密度估计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	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对核密度曲线取镜像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6515" y="2912082"/>
            <a:ext cx="7614781" cy="776815"/>
            <a:chOff x="616937" y="2767480"/>
            <a:chExt cx="7614781" cy="776815"/>
          </a:xfrm>
        </p:grpSpPr>
        <p:sp>
          <p:nvSpPr>
            <p:cNvPr id="19" name="矩形 18"/>
            <p:cNvSpPr/>
            <p:nvPr/>
          </p:nvSpPr>
          <p:spPr>
            <a:xfrm>
              <a:off x="905276" y="2767480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数据适用类型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16937" y="2838753"/>
              <a:ext cx="288339" cy="288339"/>
              <a:chOff x="5782661" y="4026328"/>
              <a:chExt cx="470006" cy="470006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926641" y="4151067"/>
                <a:ext cx="183046" cy="228588"/>
                <a:chOff x="6006946" y="4128489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24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128489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1"/>
                <p:cNvSpPr/>
                <p:nvPr/>
              </p:nvSpPr>
              <p:spPr bwMode="auto">
                <a:xfrm>
                  <a:off x="6054614" y="4165214"/>
                  <a:ext cx="71114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8" name="椭圆 27"/>
            <p:cNvSpPr/>
            <p:nvPr/>
          </p:nvSpPr>
          <p:spPr>
            <a:xfrm>
              <a:off x="904158" y="3289874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9" name="TextBox 5"/>
            <p:cNvSpPr txBox="1"/>
            <p:nvPr/>
          </p:nvSpPr>
          <p:spPr>
            <a:xfrm>
              <a:off x="1181911" y="3236518"/>
              <a:ext cx="704980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一个连续型变量、一个离散型变量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6515" y="4013612"/>
            <a:ext cx="7614781" cy="1392368"/>
            <a:chOff x="606515" y="3653572"/>
            <a:chExt cx="7614781" cy="1392368"/>
          </a:xfrm>
        </p:grpSpPr>
        <p:sp>
          <p:nvSpPr>
            <p:cNvPr id="30" name="矩形 29"/>
            <p:cNvSpPr/>
            <p:nvPr/>
          </p:nvSpPr>
          <p:spPr>
            <a:xfrm>
              <a:off x="894854" y="3653572"/>
              <a:ext cx="131638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示例数据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06515" y="3724845"/>
              <a:ext cx="288339" cy="288339"/>
              <a:chOff x="5782661" y="4026328"/>
              <a:chExt cx="470006" cy="470006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5926641" y="4151067"/>
                <a:ext cx="183046" cy="228588"/>
                <a:chOff x="6006946" y="4128489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34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128489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21"/>
                <p:cNvSpPr/>
                <p:nvPr/>
              </p:nvSpPr>
              <p:spPr bwMode="auto">
                <a:xfrm>
                  <a:off x="6054614" y="4165214"/>
                  <a:ext cx="71114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6" name="椭圆 35"/>
            <p:cNvSpPr/>
            <p:nvPr/>
          </p:nvSpPr>
          <p:spPr>
            <a:xfrm>
              <a:off x="893736" y="4175966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7" name="TextBox 5"/>
            <p:cNvSpPr txBox="1"/>
            <p:nvPr/>
          </p:nvSpPr>
          <p:spPr>
            <a:xfrm>
              <a:off x="1171489" y="4122610"/>
              <a:ext cx="7049807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Data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中的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1)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连续型变量：“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funded_amnt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”（投资人提供的贷款数量）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2)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离散型变量：“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grade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”（借款人的信用评级） 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04158" y="5497487"/>
            <a:ext cx="7327560" cy="615553"/>
            <a:chOff x="904158" y="5137447"/>
            <a:chExt cx="7327560" cy="615553"/>
          </a:xfrm>
        </p:grpSpPr>
        <p:sp>
          <p:nvSpPr>
            <p:cNvPr id="39" name="椭圆 38"/>
            <p:cNvSpPr/>
            <p:nvPr/>
          </p:nvSpPr>
          <p:spPr>
            <a:xfrm>
              <a:off x="904158" y="5190803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0" name="TextBox 5"/>
            <p:cNvSpPr txBox="1"/>
            <p:nvPr/>
          </p:nvSpPr>
          <p:spPr>
            <a:xfrm>
              <a:off x="1181911" y="5137447"/>
              <a:ext cx="704980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默认绘制代码：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ggplot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(data2,aes(x=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grade,y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funded_amnt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))+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geom_violin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7" y="980728"/>
            <a:ext cx="8158865" cy="4454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七、小提琴图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94854" y="1052736"/>
            <a:ext cx="13163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示例数据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06515" y="1124009"/>
            <a:ext cx="288339" cy="288339"/>
            <a:chOff x="5782661" y="4026328"/>
            <a:chExt cx="470006" cy="470006"/>
          </a:xfrm>
        </p:grpSpPr>
        <p:sp>
          <p:nvSpPr>
            <p:cNvPr id="32" name="圆角矩形 31"/>
            <p:cNvSpPr/>
            <p:nvPr/>
          </p:nvSpPr>
          <p:spPr>
            <a:xfrm>
              <a:off x="5782661" y="4026328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926641" y="4151067"/>
              <a:ext cx="183046" cy="228588"/>
              <a:chOff x="6006946" y="4128489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6006946" y="4128489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6054614" y="4165214"/>
                <a:ext cx="71114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6" name="椭圆 35"/>
          <p:cNvSpPr/>
          <p:nvPr/>
        </p:nvSpPr>
        <p:spPr>
          <a:xfrm>
            <a:off x="893736" y="1575130"/>
            <a:ext cx="200918" cy="2009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7" name="TextBox 5"/>
          <p:cNvSpPr txBox="1"/>
          <p:nvPr/>
        </p:nvSpPr>
        <p:spPr>
          <a:xfrm>
            <a:off x="1171489" y="1521774"/>
            <a:ext cx="70498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Loan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Data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中的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1)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连续型变量：“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”（投资人提供的贷款数量）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2)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离散型变量：“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grade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”（借款人的信用评级） 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4158" y="2589967"/>
            <a:ext cx="200918" cy="2009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0" name="TextBox 5"/>
          <p:cNvSpPr txBox="1"/>
          <p:nvPr/>
        </p:nvSpPr>
        <p:spPr>
          <a:xfrm>
            <a:off x="1181911" y="2536611"/>
            <a:ext cx="704980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默认绘制代码：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ggplot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(data2,aes(x=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grade,y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))+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geom_violin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()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4158" y="3278354"/>
            <a:ext cx="7988322" cy="923330"/>
            <a:chOff x="904158" y="3278354"/>
            <a:chExt cx="7988322" cy="923330"/>
          </a:xfrm>
        </p:grpSpPr>
        <p:sp>
          <p:nvSpPr>
            <p:cNvPr id="41" name="椭圆 40"/>
            <p:cNvSpPr/>
            <p:nvPr/>
          </p:nvSpPr>
          <p:spPr>
            <a:xfrm>
              <a:off x="904158" y="3331710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2" name="TextBox 5"/>
            <p:cNvSpPr txBox="1"/>
            <p:nvPr/>
          </p:nvSpPr>
          <p:spPr>
            <a:xfrm>
              <a:off x="1181911" y="3278354"/>
              <a:ext cx="7710569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叠加箱线图：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ggplot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(data2,aes(x=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grade,y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funded_amnt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))+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geom_violin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  </a:t>
              </a:r>
              <a:r>
                <a:rPr lang="en-US" altLang="zh-CN" sz="2000" u="sng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+</a:t>
              </a:r>
              <a:r>
                <a:rPr lang="en-US" altLang="zh-CN" sz="2000" u="sng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geom_boxplot</a:t>
              </a:r>
              <a:r>
                <a:rPr lang="en-US" altLang="zh-CN" sz="2000" u="sng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(width=.1,fill="grey",</a:t>
              </a:r>
              <a:r>
                <a:rPr lang="en-US" altLang="zh-CN" sz="2000" b="1" u="sng" kern="100" dirty="0" err="1"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outlier.color</a:t>
              </a:r>
              <a:r>
                <a:rPr lang="en-US" altLang="zh-CN" sz="2000" b="1" u="sng" kern="100" dirty="0"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= NA</a:t>
              </a:r>
              <a:r>
                <a:rPr lang="en-US" altLang="zh-CN" sz="2000" u="sng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</a:t>
              </a:r>
              <a:endParaRPr lang="en-US" altLang="zh-CN" sz="2000" u="sng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7" y="1844824"/>
            <a:ext cx="8537485" cy="4639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七、小提琴图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94854" y="1052736"/>
            <a:ext cx="13163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示例数据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06515" y="1124009"/>
            <a:ext cx="288339" cy="288339"/>
            <a:chOff x="5782661" y="4026328"/>
            <a:chExt cx="470006" cy="470006"/>
          </a:xfrm>
        </p:grpSpPr>
        <p:sp>
          <p:nvSpPr>
            <p:cNvPr id="32" name="圆角矩形 31"/>
            <p:cNvSpPr/>
            <p:nvPr/>
          </p:nvSpPr>
          <p:spPr>
            <a:xfrm>
              <a:off x="5782661" y="4026328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926641" y="4151067"/>
              <a:ext cx="183046" cy="228588"/>
              <a:chOff x="6006946" y="4128489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6006946" y="4128489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6054614" y="4165214"/>
                <a:ext cx="71114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6" name="椭圆 35"/>
          <p:cNvSpPr/>
          <p:nvPr/>
        </p:nvSpPr>
        <p:spPr>
          <a:xfrm>
            <a:off x="893736" y="1575130"/>
            <a:ext cx="200918" cy="2009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7" name="TextBox 5"/>
          <p:cNvSpPr txBox="1"/>
          <p:nvPr/>
        </p:nvSpPr>
        <p:spPr>
          <a:xfrm>
            <a:off x="1171489" y="1521774"/>
            <a:ext cx="70498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Loan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Data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中的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1)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连续型变量：“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”（投资人提供的贷款数量）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2)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离散型变量：“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grade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”（借款人的信用评级） 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4158" y="2589967"/>
            <a:ext cx="200918" cy="2009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0" name="TextBox 5"/>
          <p:cNvSpPr txBox="1"/>
          <p:nvPr/>
        </p:nvSpPr>
        <p:spPr>
          <a:xfrm>
            <a:off x="1181911" y="2536611"/>
            <a:ext cx="704980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默认绘制代码：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ggplot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(data2,aes(x=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grade,y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))+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geom_violin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()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04158" y="3331710"/>
            <a:ext cx="200918" cy="2009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2" name="TextBox 5"/>
          <p:cNvSpPr txBox="1"/>
          <p:nvPr/>
        </p:nvSpPr>
        <p:spPr>
          <a:xfrm>
            <a:off x="1181911" y="3278354"/>
            <a:ext cx="771056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叠加箱线图：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ggplot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(data2,aes(x=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grade,y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))+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geom_violin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()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  </a:t>
            </a:r>
            <a:r>
              <a:rPr lang="en-US" altLang="zh-CN" sz="2000" u="sng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+</a:t>
            </a:r>
            <a:r>
              <a:rPr lang="en-US" altLang="zh-CN" sz="2000" u="sng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geom_boxplot</a:t>
            </a:r>
            <a:r>
              <a:rPr lang="en-US" altLang="zh-CN" sz="2000" u="sng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(width=.1,fill="grey",</a:t>
            </a:r>
            <a:r>
              <a:rPr lang="en-US" altLang="zh-CN" sz="2000" b="1" u="sng" kern="100" dirty="0" err="1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outlier.color</a:t>
            </a:r>
            <a:r>
              <a:rPr lang="en-US" altLang="zh-CN" sz="2000" b="1" u="sng" kern="100" dirty="0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= NA</a:t>
            </a:r>
            <a:r>
              <a:rPr lang="en-US" altLang="zh-CN" sz="2000" u="sng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</a:t>
            </a:r>
            <a:endParaRPr lang="en-US" altLang="zh-CN" sz="2000" u="sng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04158" y="4327874"/>
            <a:ext cx="7988322" cy="923330"/>
            <a:chOff x="904158" y="5818038"/>
            <a:chExt cx="7988322" cy="923330"/>
          </a:xfrm>
        </p:grpSpPr>
        <p:sp>
          <p:nvSpPr>
            <p:cNvPr id="52" name="椭圆 51"/>
            <p:cNvSpPr/>
            <p:nvPr/>
          </p:nvSpPr>
          <p:spPr>
            <a:xfrm>
              <a:off x="904158" y="5871394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53" name="TextBox 5"/>
            <p:cNvSpPr txBox="1"/>
            <p:nvPr/>
          </p:nvSpPr>
          <p:spPr>
            <a:xfrm>
              <a:off x="1181911" y="5818038"/>
              <a:ext cx="7710569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trim</a:t>
              </a:r>
              <a:r>
                <a:rPr lang="zh-CN" altLang="en-GB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参数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：保留小提琴的尾部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ggplot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(data2,aes(x=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grade,y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funded_amnt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  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+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geom_violin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u="sng" kern="100" dirty="0"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trim = FALSE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6" y="1483621"/>
            <a:ext cx="8543787" cy="4676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七、小提琴图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94854" y="1080120"/>
            <a:ext cx="13163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示例数据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06515" y="1151393"/>
            <a:ext cx="288339" cy="288339"/>
            <a:chOff x="5782661" y="4026328"/>
            <a:chExt cx="470006" cy="470006"/>
          </a:xfrm>
        </p:grpSpPr>
        <p:sp>
          <p:nvSpPr>
            <p:cNvPr id="32" name="圆角矩形 31"/>
            <p:cNvSpPr/>
            <p:nvPr/>
          </p:nvSpPr>
          <p:spPr>
            <a:xfrm>
              <a:off x="5782661" y="4026328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926641" y="4151067"/>
              <a:ext cx="183046" cy="228588"/>
              <a:chOff x="6006946" y="4128489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6006946" y="4128489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6054614" y="4165214"/>
                <a:ext cx="71114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93736" y="1549158"/>
            <a:ext cx="7327560" cy="923330"/>
            <a:chOff x="893736" y="1405142"/>
            <a:chExt cx="7327560" cy="923330"/>
          </a:xfrm>
        </p:grpSpPr>
        <p:sp>
          <p:nvSpPr>
            <p:cNvPr id="36" name="椭圆 35"/>
            <p:cNvSpPr/>
            <p:nvPr/>
          </p:nvSpPr>
          <p:spPr>
            <a:xfrm>
              <a:off x="893736" y="1458498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7" name="TextBox 5"/>
            <p:cNvSpPr txBox="1"/>
            <p:nvPr/>
          </p:nvSpPr>
          <p:spPr>
            <a:xfrm>
              <a:off x="1171489" y="1405142"/>
              <a:ext cx="7049807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scale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参数：是否标准化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ggplot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(data2,aes(x=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grade,y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funded_amnt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 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+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geom_violin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</a:t>
              </a:r>
              <a:r>
                <a:rPr lang="en-US" altLang="zh-CN" sz="2000" b="1" u="sng" kern="100" dirty="0"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scale = "count"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7" y="2492896"/>
            <a:ext cx="7883003" cy="4303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七、小提琴图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94854" y="1052736"/>
            <a:ext cx="13163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示例数据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06515" y="1124009"/>
            <a:ext cx="288339" cy="288339"/>
            <a:chOff x="5782661" y="4026328"/>
            <a:chExt cx="470006" cy="470006"/>
          </a:xfrm>
        </p:grpSpPr>
        <p:sp>
          <p:nvSpPr>
            <p:cNvPr id="32" name="圆角矩形 31"/>
            <p:cNvSpPr/>
            <p:nvPr/>
          </p:nvSpPr>
          <p:spPr>
            <a:xfrm>
              <a:off x="5782661" y="4026328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926641" y="4151067"/>
              <a:ext cx="183046" cy="228588"/>
              <a:chOff x="6006946" y="4128489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6006946" y="4128489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6054614" y="4165214"/>
                <a:ext cx="71114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6" name="椭圆 35"/>
          <p:cNvSpPr/>
          <p:nvPr/>
        </p:nvSpPr>
        <p:spPr>
          <a:xfrm>
            <a:off x="893736" y="1575130"/>
            <a:ext cx="200918" cy="2009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7" name="TextBox 5"/>
          <p:cNvSpPr txBox="1"/>
          <p:nvPr/>
        </p:nvSpPr>
        <p:spPr>
          <a:xfrm>
            <a:off x="1171489" y="1521774"/>
            <a:ext cx="70498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scale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参数：是否标准化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ggplot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(data2,aes(x=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grade,y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=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funded_amnt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))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   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+</a:t>
            </a:r>
            <a:r>
              <a:rPr lang="en-US" altLang="zh-CN" sz="2000" kern="100" dirty="0" err="1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geom_violin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b="1" u="sng" kern="100" dirty="0"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scale = "count"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)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0632" y="2483255"/>
            <a:ext cx="7327560" cy="1538883"/>
            <a:chOff x="900632" y="2555263"/>
            <a:chExt cx="7327560" cy="1538883"/>
          </a:xfrm>
        </p:grpSpPr>
        <p:sp>
          <p:nvSpPr>
            <p:cNvPr id="12" name="椭圆 11"/>
            <p:cNvSpPr/>
            <p:nvPr/>
          </p:nvSpPr>
          <p:spPr>
            <a:xfrm>
              <a:off x="900632" y="260861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1178385" y="2555263"/>
              <a:ext cx="7049807" cy="1538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adjust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参数：调整平滑程度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1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ggplot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(data2,aes(x=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grade,y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=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funded_amnt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+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geom_violin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</a:t>
              </a:r>
              <a:r>
                <a:rPr lang="en-US" altLang="zh-CN" sz="2000" kern="100" dirty="0"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adjust = .5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2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r>
                <a:rPr lang="en-GB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ggplot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(data2,aes(x=</a:t>
              </a:r>
              <a:r>
                <a:rPr lang="en-GB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grade,y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=</a:t>
              </a:r>
              <a:r>
                <a:rPr lang="en-GB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funded_amnt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))</a:t>
              </a:r>
              <a:endParaRPr lang="en-GB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+</a:t>
              </a:r>
              <a:r>
                <a:rPr lang="en-GB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geom_violin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(</a:t>
              </a:r>
              <a:r>
                <a:rPr lang="en-GB" altLang="zh-CN" sz="2000" kern="100" dirty="0">
                  <a:highlight>
                    <a:srgbClr val="FFFF00"/>
                  </a:highlight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adjust = 2</a:t>
              </a:r>
              <a:r>
                <a:rPr lang="en-GB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)</a:t>
              </a:r>
              <a:endParaRPr lang="en-GB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0" y="4149080"/>
            <a:ext cx="4440712" cy="23987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49080"/>
            <a:ext cx="4443754" cy="2408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八、分布的图形绘制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2390" y="1752699"/>
            <a:ext cx="6457950" cy="3692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4854" y="1052736"/>
            <a:ext cx="13372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正态分布</a:t>
            </a:r>
            <a:endParaRPr lang="zh-CN" altLang="en-US" sz="2200" b="1" dirty="0">
              <a:ln w="12700">
                <a:noFill/>
              </a:ln>
              <a:blipFill dpi="0" rotWithShape="1">
                <a:blip r:embed="rId2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06515" y="1124009"/>
            <a:ext cx="288339" cy="288339"/>
            <a:chOff x="5782661" y="4026328"/>
            <a:chExt cx="470006" cy="470006"/>
          </a:xfrm>
        </p:grpSpPr>
        <p:sp>
          <p:nvSpPr>
            <p:cNvPr id="7" name="圆角矩形 6"/>
            <p:cNvSpPr/>
            <p:nvPr/>
          </p:nvSpPr>
          <p:spPr>
            <a:xfrm>
              <a:off x="5782661" y="4026328"/>
              <a:ext cx="470006" cy="470006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926641" y="4151067"/>
              <a:ext cx="183046" cy="228588"/>
              <a:chOff x="6006946" y="4128489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9" name="Freeform 20"/>
              <p:cNvSpPr>
                <a:spLocks noEditPoints="1"/>
              </p:cNvSpPr>
              <p:nvPr/>
            </p:nvSpPr>
            <p:spPr bwMode="auto">
              <a:xfrm>
                <a:off x="6006946" y="4128489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1"/>
              <p:cNvSpPr/>
              <p:nvPr/>
            </p:nvSpPr>
            <p:spPr bwMode="auto">
              <a:xfrm>
                <a:off x="6054614" y="4165214"/>
                <a:ext cx="71114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395536" y="5661248"/>
            <a:ext cx="8352928" cy="892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plot(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x,y,col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="red",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xlim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=c(-5,5),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ylim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=c(0,1),type='l',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xaxs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= "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i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",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yaxs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= "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i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",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ylab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='density',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xlab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='',main="The Normal Density Distribution")</a:t>
            </a:r>
            <a:endParaRPr kumimoji="1" lang="en-US" altLang="zh-CN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lines(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x,</a:t>
            </a:r>
            <a:r>
              <a:rPr lang="en-GB" altLang="zh-CN" sz="2000" kern="1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dnorm(x,0,0.5)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,col = "green")</a:t>
            </a:r>
            <a:endParaRPr kumimoji="1"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八、分布的图形绘制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215" y="1628800"/>
            <a:ext cx="6385560" cy="3651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4854" y="1052736"/>
            <a:ext cx="13131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指数分布</a:t>
            </a:r>
            <a:endParaRPr lang="zh-CN" altLang="en-US" sz="2200" b="1" dirty="0">
              <a:ln w="12700">
                <a:noFill/>
              </a:ln>
              <a:blipFill dpi="0" rotWithShape="1">
                <a:blip r:embed="rId2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6515" y="1124009"/>
            <a:ext cx="288339" cy="288339"/>
            <a:chOff x="5782661" y="4026328"/>
            <a:chExt cx="470006" cy="470006"/>
          </a:xfrm>
        </p:grpSpPr>
        <p:sp>
          <p:nvSpPr>
            <p:cNvPr id="9" name="圆角矩形 8"/>
            <p:cNvSpPr/>
            <p:nvPr/>
          </p:nvSpPr>
          <p:spPr>
            <a:xfrm>
              <a:off x="5782661" y="4026328"/>
              <a:ext cx="470006" cy="470006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926641" y="4151067"/>
              <a:ext cx="183046" cy="228588"/>
              <a:chOff x="6006946" y="4128489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11" name="Freeform 20"/>
              <p:cNvSpPr>
                <a:spLocks noEditPoints="1"/>
              </p:cNvSpPr>
              <p:nvPr/>
            </p:nvSpPr>
            <p:spPr bwMode="auto">
              <a:xfrm>
                <a:off x="6006946" y="4128489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"/>
              <p:cNvSpPr/>
              <p:nvPr/>
            </p:nvSpPr>
            <p:spPr bwMode="auto">
              <a:xfrm>
                <a:off x="6054614" y="4165214"/>
                <a:ext cx="71114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894854" y="5373216"/>
            <a:ext cx="7205538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plot (x , y , col =" red ", 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xlim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= c (0,2), 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ylim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= c (0,5), type ='l',</a:t>
            </a:r>
            <a:endParaRPr kumimoji="1" lang="en-US" altLang="zh-CN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     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xaxs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="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i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", 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yaxs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="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i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", 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ylab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='density', 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xlab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= '',</a:t>
            </a:r>
            <a:endParaRPr kumimoji="1" lang="en-US" altLang="zh-CN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     main =" The Exponential Density Distribution")</a:t>
            </a:r>
            <a:endParaRPr kumimoji="1" lang="en-US" altLang="zh-CN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lines ( x , </a:t>
            </a:r>
            <a:r>
              <a:rPr lang="en-GB" altLang="zh-CN" sz="2000" kern="1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dexp (x ,1)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, col ="green")</a:t>
            </a:r>
            <a:endParaRPr kumimoji="1"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八、分布的图形绘制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1844824"/>
            <a:ext cx="4037965" cy="27169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61" y="1846365"/>
            <a:ext cx="4036695" cy="27154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4854" y="1052736"/>
            <a:ext cx="7457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ln w="12700"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QQ</a:t>
            </a:r>
            <a:r>
              <a:rPr lang="zh-CN" altLang="en-US" sz="2200" b="1" dirty="0">
                <a:ln w="12700"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图</a:t>
            </a:r>
            <a:endParaRPr lang="zh-CN" altLang="en-US" sz="2200" b="1" dirty="0">
              <a:ln w="12700">
                <a:noFill/>
              </a:ln>
              <a:blipFill dpi="0" rotWithShape="1">
                <a:blip r:embed="rId3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06515" y="1124009"/>
            <a:ext cx="288339" cy="288339"/>
            <a:chOff x="5782661" y="4026328"/>
            <a:chExt cx="470006" cy="470006"/>
          </a:xfrm>
        </p:grpSpPr>
        <p:sp>
          <p:nvSpPr>
            <p:cNvPr id="7" name="圆角矩形 6"/>
            <p:cNvSpPr/>
            <p:nvPr/>
          </p:nvSpPr>
          <p:spPr>
            <a:xfrm>
              <a:off x="5782661" y="4026328"/>
              <a:ext cx="470006" cy="470006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926641" y="4151067"/>
              <a:ext cx="183046" cy="228588"/>
              <a:chOff x="6006946" y="4128489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9" name="Freeform 20"/>
              <p:cNvSpPr>
                <a:spLocks noEditPoints="1"/>
              </p:cNvSpPr>
              <p:nvPr/>
            </p:nvSpPr>
            <p:spPr bwMode="auto">
              <a:xfrm>
                <a:off x="6006946" y="4128489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1"/>
              <p:cNvSpPr/>
              <p:nvPr/>
            </p:nvSpPr>
            <p:spPr bwMode="auto">
              <a:xfrm>
                <a:off x="6054614" y="4165214"/>
                <a:ext cx="71114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915816" y="5068045"/>
            <a:ext cx="331236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qqnorm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data$CAR_PRICES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)</a:t>
            </a:r>
            <a:endParaRPr kumimoji="1" lang="en-US" altLang="zh-CN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qqline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(</a:t>
            </a:r>
            <a:r>
              <a:rPr kumimoji="1" lang="en-US" altLang="zh-CN" sz="1900" dirty="0" err="1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data$CAR_PRICES</a:t>
            </a:r>
            <a:r>
              <a:rPr kumimoji="1"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)</a:t>
            </a:r>
            <a:endParaRPr kumimoji="1"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九、综述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8"/>
          <a:stretch>
            <a:fillRect/>
          </a:stretch>
        </p:blipFill>
        <p:spPr>
          <a:xfrm>
            <a:off x="-251294" y="1052736"/>
            <a:ext cx="9503814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7" y="260648"/>
            <a:ext cx="1967015" cy="528947"/>
          </a:xfrm>
          <a:prstGeom prst="rect">
            <a:avLst/>
          </a:prstGeom>
        </p:spPr>
      </p:pic>
      <p:sp>
        <p:nvSpPr>
          <p:cNvPr id="24" name="Rectangle 11"/>
          <p:cNvSpPr>
            <a:spLocks noChangeArrowheads="1"/>
          </p:cNvSpPr>
          <p:nvPr/>
        </p:nvSpPr>
        <p:spPr bwMode="gray">
          <a:xfrm>
            <a:off x="2711523" y="2527880"/>
            <a:ext cx="3720953" cy="14770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800" b="1" dirty="0">
                <a:blipFill dpi="0" rotWithShape="1">
                  <a:blip r:embed="rId3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汽车销售数据案例综合应用</a:t>
            </a:r>
            <a:endParaRPr lang="zh-CN" altLang="en-US" sz="4800" b="1" dirty="0">
              <a:blipFill dpi="0" rotWithShape="1">
                <a:blip r:embed="rId3"/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955840" y="2492049"/>
            <a:ext cx="1060396" cy="1548673"/>
            <a:chOff x="7156450" y="3087688"/>
            <a:chExt cx="341312" cy="498475"/>
          </a:xfrm>
        </p:grpSpPr>
        <p:sp>
          <p:nvSpPr>
            <p:cNvPr id="29" name="Line 159"/>
            <p:cNvSpPr>
              <a:spLocks noChangeShapeType="1"/>
            </p:cNvSpPr>
            <p:nvPr/>
          </p:nvSpPr>
          <p:spPr bwMode="auto">
            <a:xfrm>
              <a:off x="7397750" y="328295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60"/>
            <p:cNvSpPr/>
            <p:nvPr/>
          </p:nvSpPr>
          <p:spPr bwMode="auto">
            <a:xfrm>
              <a:off x="7419975" y="3282951"/>
              <a:ext cx="11112" cy="0"/>
            </a:xfrm>
            <a:custGeom>
              <a:avLst/>
              <a:gdLst>
                <a:gd name="T0" fmla="*/ 0 w 10"/>
                <a:gd name="T1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3" y="0"/>
                    <a:pt x="6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Line 161"/>
            <p:cNvSpPr>
              <a:spLocks noChangeShapeType="1"/>
            </p:cNvSpPr>
            <p:nvPr/>
          </p:nvSpPr>
          <p:spPr bwMode="auto">
            <a:xfrm>
              <a:off x="7213600" y="3319463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Line 162"/>
            <p:cNvSpPr>
              <a:spLocks noChangeShapeType="1"/>
            </p:cNvSpPr>
            <p:nvPr/>
          </p:nvSpPr>
          <p:spPr bwMode="auto">
            <a:xfrm>
              <a:off x="7323138" y="3316288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3"/>
            <p:cNvSpPr/>
            <p:nvPr/>
          </p:nvSpPr>
          <p:spPr bwMode="auto">
            <a:xfrm>
              <a:off x="7237413" y="3319463"/>
              <a:ext cx="9525" cy="0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3" y="0"/>
                    <a:pt x="6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64"/>
            <p:cNvSpPr/>
            <p:nvPr/>
          </p:nvSpPr>
          <p:spPr bwMode="auto">
            <a:xfrm>
              <a:off x="7343775" y="3314701"/>
              <a:ext cx="9525" cy="1588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0" y="1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65"/>
            <p:cNvSpPr/>
            <p:nvPr/>
          </p:nvSpPr>
          <p:spPr bwMode="auto">
            <a:xfrm>
              <a:off x="7300913" y="3316288"/>
              <a:ext cx="11112" cy="1588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0" y="2"/>
                    <a:pt x="3" y="0"/>
                    <a:pt x="10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6"/>
            <p:cNvSpPr/>
            <p:nvPr/>
          </p:nvSpPr>
          <p:spPr bwMode="auto">
            <a:xfrm>
              <a:off x="7259638" y="3316288"/>
              <a:ext cx="28575" cy="3175"/>
            </a:xfrm>
            <a:custGeom>
              <a:avLst/>
              <a:gdLst>
                <a:gd name="T0" fmla="*/ 0 w 27"/>
                <a:gd name="T1" fmla="*/ 3 h 3"/>
                <a:gd name="T2" fmla="*/ 17 w 27"/>
                <a:gd name="T3" fmla="*/ 1 h 3"/>
                <a:gd name="T4" fmla="*/ 27 w 2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">
                  <a:moveTo>
                    <a:pt x="0" y="3"/>
                  </a:moveTo>
                  <a:cubicBezTo>
                    <a:pt x="0" y="3"/>
                    <a:pt x="8" y="3"/>
                    <a:pt x="17" y="1"/>
                  </a:cubicBezTo>
                  <a:cubicBezTo>
                    <a:pt x="17" y="1"/>
                    <a:pt x="24" y="0"/>
                    <a:pt x="27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167"/>
            <p:cNvSpPr>
              <a:spLocks noChangeShapeType="1"/>
            </p:cNvSpPr>
            <p:nvPr/>
          </p:nvSpPr>
          <p:spPr bwMode="auto">
            <a:xfrm>
              <a:off x="7216775" y="334962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168"/>
            <p:cNvSpPr>
              <a:spLocks noChangeShapeType="1"/>
            </p:cNvSpPr>
            <p:nvPr/>
          </p:nvSpPr>
          <p:spPr bwMode="auto">
            <a:xfrm>
              <a:off x="7323138" y="334645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69"/>
            <p:cNvSpPr/>
            <p:nvPr/>
          </p:nvSpPr>
          <p:spPr bwMode="auto">
            <a:xfrm>
              <a:off x="7237413" y="3348038"/>
              <a:ext cx="9525" cy="0"/>
            </a:xfrm>
            <a:custGeom>
              <a:avLst/>
              <a:gdLst>
                <a:gd name="T0" fmla="*/ 0 w 9"/>
                <a:gd name="T1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cubicBezTo>
                    <a:pt x="3" y="0"/>
                    <a:pt x="6" y="0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70"/>
            <p:cNvSpPr/>
            <p:nvPr/>
          </p:nvSpPr>
          <p:spPr bwMode="auto">
            <a:xfrm>
              <a:off x="7345363" y="3344863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71"/>
            <p:cNvSpPr/>
            <p:nvPr/>
          </p:nvSpPr>
          <p:spPr bwMode="auto">
            <a:xfrm>
              <a:off x="7300913" y="3344863"/>
              <a:ext cx="12700" cy="1588"/>
            </a:xfrm>
            <a:custGeom>
              <a:avLst/>
              <a:gdLst>
                <a:gd name="T0" fmla="*/ 0 w 11"/>
                <a:gd name="T1" fmla="*/ 1 h 1"/>
                <a:gd name="T2" fmla="*/ 11 w 1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">
                  <a:moveTo>
                    <a:pt x="0" y="1"/>
                  </a:moveTo>
                  <a:cubicBezTo>
                    <a:pt x="0" y="1"/>
                    <a:pt x="4" y="0"/>
                    <a:pt x="11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72"/>
            <p:cNvSpPr/>
            <p:nvPr/>
          </p:nvSpPr>
          <p:spPr bwMode="auto">
            <a:xfrm>
              <a:off x="7259638" y="3344863"/>
              <a:ext cx="28575" cy="3175"/>
            </a:xfrm>
            <a:custGeom>
              <a:avLst/>
              <a:gdLst>
                <a:gd name="T0" fmla="*/ 0 w 27"/>
                <a:gd name="T1" fmla="*/ 3 h 3"/>
                <a:gd name="T2" fmla="*/ 16 w 27"/>
                <a:gd name="T3" fmla="*/ 1 h 3"/>
                <a:gd name="T4" fmla="*/ 27 w 2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">
                  <a:moveTo>
                    <a:pt x="0" y="3"/>
                  </a:moveTo>
                  <a:cubicBezTo>
                    <a:pt x="0" y="3"/>
                    <a:pt x="8" y="3"/>
                    <a:pt x="16" y="1"/>
                  </a:cubicBezTo>
                  <a:cubicBezTo>
                    <a:pt x="16" y="1"/>
                    <a:pt x="24" y="0"/>
                    <a:pt x="27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73"/>
            <p:cNvSpPr/>
            <p:nvPr/>
          </p:nvSpPr>
          <p:spPr bwMode="auto">
            <a:xfrm>
              <a:off x="7229475" y="3287713"/>
              <a:ext cx="12700" cy="1588"/>
            </a:xfrm>
            <a:custGeom>
              <a:avLst/>
              <a:gdLst>
                <a:gd name="T0" fmla="*/ 0 w 12"/>
                <a:gd name="T1" fmla="*/ 1 h 2"/>
                <a:gd name="T2" fmla="*/ 12 w 12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">
                  <a:moveTo>
                    <a:pt x="0" y="1"/>
                  </a:moveTo>
                  <a:cubicBezTo>
                    <a:pt x="0" y="1"/>
                    <a:pt x="7" y="2"/>
                    <a:pt x="12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74"/>
            <p:cNvSpPr/>
            <p:nvPr/>
          </p:nvSpPr>
          <p:spPr bwMode="auto">
            <a:xfrm>
              <a:off x="7207250" y="3289301"/>
              <a:ext cx="14287" cy="0"/>
            </a:xfrm>
            <a:custGeom>
              <a:avLst/>
              <a:gdLst>
                <a:gd name="T0" fmla="*/ 0 w 13"/>
                <a:gd name="T1" fmla="*/ 1 h 1"/>
                <a:gd name="T2" fmla="*/ 13 w 13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cubicBezTo>
                    <a:pt x="5" y="0"/>
                    <a:pt x="9" y="0"/>
                    <a:pt x="13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5"/>
            <p:cNvSpPr/>
            <p:nvPr/>
          </p:nvSpPr>
          <p:spPr bwMode="auto">
            <a:xfrm>
              <a:off x="7253288" y="3286126"/>
              <a:ext cx="9525" cy="3175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0" y="2"/>
                    <a:pt x="5" y="0"/>
                    <a:pt x="10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76"/>
            <p:cNvSpPr/>
            <p:nvPr/>
          </p:nvSpPr>
          <p:spPr bwMode="auto">
            <a:xfrm>
              <a:off x="7297738" y="3286126"/>
              <a:ext cx="15875" cy="3175"/>
            </a:xfrm>
            <a:custGeom>
              <a:avLst/>
              <a:gdLst>
                <a:gd name="T0" fmla="*/ 0 w 14"/>
                <a:gd name="T1" fmla="*/ 2 h 2"/>
                <a:gd name="T2" fmla="*/ 14 w 14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">
                  <a:moveTo>
                    <a:pt x="0" y="2"/>
                  </a:moveTo>
                  <a:cubicBezTo>
                    <a:pt x="5" y="1"/>
                    <a:pt x="9" y="0"/>
                    <a:pt x="14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77"/>
            <p:cNvSpPr/>
            <p:nvPr/>
          </p:nvSpPr>
          <p:spPr bwMode="auto">
            <a:xfrm>
              <a:off x="7273925" y="3287713"/>
              <a:ext cx="11112" cy="0"/>
            </a:xfrm>
            <a:custGeom>
              <a:avLst/>
              <a:gdLst>
                <a:gd name="T0" fmla="*/ 0 w 10"/>
                <a:gd name="T1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78"/>
            <p:cNvSpPr/>
            <p:nvPr/>
          </p:nvSpPr>
          <p:spPr bwMode="auto">
            <a:xfrm>
              <a:off x="7359650" y="3282951"/>
              <a:ext cx="20637" cy="3175"/>
            </a:xfrm>
            <a:custGeom>
              <a:avLst/>
              <a:gdLst>
                <a:gd name="T0" fmla="*/ 0 w 20"/>
                <a:gd name="T1" fmla="*/ 2 h 3"/>
                <a:gd name="T2" fmla="*/ 10 w 20"/>
                <a:gd name="T3" fmla="*/ 2 h 3"/>
                <a:gd name="T4" fmla="*/ 20 w 2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">
                  <a:moveTo>
                    <a:pt x="0" y="2"/>
                  </a:moveTo>
                  <a:cubicBezTo>
                    <a:pt x="0" y="2"/>
                    <a:pt x="6" y="3"/>
                    <a:pt x="10" y="2"/>
                  </a:cubicBezTo>
                  <a:cubicBezTo>
                    <a:pt x="10" y="2"/>
                    <a:pt x="17" y="0"/>
                    <a:pt x="2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79"/>
            <p:cNvSpPr/>
            <p:nvPr/>
          </p:nvSpPr>
          <p:spPr bwMode="auto">
            <a:xfrm>
              <a:off x="7327900" y="3286126"/>
              <a:ext cx="14287" cy="1588"/>
            </a:xfrm>
            <a:custGeom>
              <a:avLst/>
              <a:gdLst>
                <a:gd name="T0" fmla="*/ 0 w 14"/>
                <a:gd name="T1" fmla="*/ 0 h 1"/>
                <a:gd name="T2" fmla="*/ 10 w 14"/>
                <a:gd name="T3" fmla="*/ 0 h 1"/>
                <a:gd name="T4" fmla="*/ 14 w 1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">
                  <a:moveTo>
                    <a:pt x="0" y="0"/>
                  </a:moveTo>
                  <a:cubicBezTo>
                    <a:pt x="0" y="0"/>
                    <a:pt x="4" y="1"/>
                    <a:pt x="10" y="0"/>
                  </a:cubicBezTo>
                  <a:cubicBezTo>
                    <a:pt x="10" y="0"/>
                    <a:pt x="12" y="0"/>
                    <a:pt x="14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Line 180"/>
            <p:cNvSpPr>
              <a:spLocks noChangeShapeType="1"/>
            </p:cNvSpPr>
            <p:nvPr/>
          </p:nvSpPr>
          <p:spPr bwMode="auto">
            <a:xfrm>
              <a:off x="7216775" y="337661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Line 181"/>
            <p:cNvSpPr>
              <a:spLocks noChangeShapeType="1"/>
            </p:cNvSpPr>
            <p:nvPr/>
          </p:nvSpPr>
          <p:spPr bwMode="auto">
            <a:xfrm>
              <a:off x="7258050" y="3375026"/>
              <a:ext cx="12700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2"/>
            <p:cNvSpPr/>
            <p:nvPr/>
          </p:nvSpPr>
          <p:spPr bwMode="auto">
            <a:xfrm>
              <a:off x="7239000" y="3376613"/>
              <a:ext cx="9525" cy="0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3"/>
            <p:cNvSpPr/>
            <p:nvPr/>
          </p:nvSpPr>
          <p:spPr bwMode="auto">
            <a:xfrm>
              <a:off x="7283450" y="3375026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Line 184"/>
            <p:cNvSpPr>
              <a:spLocks noChangeShapeType="1"/>
            </p:cNvSpPr>
            <p:nvPr/>
          </p:nvSpPr>
          <p:spPr bwMode="auto">
            <a:xfrm>
              <a:off x="7429500" y="337026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85"/>
            <p:cNvSpPr/>
            <p:nvPr/>
          </p:nvSpPr>
          <p:spPr bwMode="auto">
            <a:xfrm>
              <a:off x="7302500" y="3373438"/>
              <a:ext cx="11112" cy="1588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0" y="1"/>
                    <a:pt x="3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86"/>
            <p:cNvSpPr/>
            <p:nvPr/>
          </p:nvSpPr>
          <p:spPr bwMode="auto">
            <a:xfrm>
              <a:off x="7327900" y="3373438"/>
              <a:ext cx="6350" cy="0"/>
            </a:xfrm>
            <a:custGeom>
              <a:avLst/>
              <a:gdLst>
                <a:gd name="T0" fmla="*/ 0 w 6"/>
                <a:gd name="T1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cubicBezTo>
                    <a:pt x="0" y="0"/>
                    <a:pt x="2" y="0"/>
                    <a:pt x="6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Line 187"/>
            <p:cNvSpPr>
              <a:spLocks noChangeShapeType="1"/>
            </p:cNvSpPr>
            <p:nvPr/>
          </p:nvSpPr>
          <p:spPr bwMode="auto">
            <a:xfrm>
              <a:off x="7426325" y="331152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88"/>
            <p:cNvSpPr/>
            <p:nvPr/>
          </p:nvSpPr>
          <p:spPr bwMode="auto">
            <a:xfrm>
              <a:off x="7391400" y="3341688"/>
              <a:ext cx="19050" cy="0"/>
            </a:xfrm>
            <a:custGeom>
              <a:avLst/>
              <a:gdLst>
                <a:gd name="T0" fmla="*/ 12 w 12"/>
                <a:gd name="T1" fmla="*/ 5 w 12"/>
                <a:gd name="T2" fmla="*/ 0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89"/>
            <p:cNvSpPr/>
            <p:nvPr/>
          </p:nvSpPr>
          <p:spPr bwMode="auto">
            <a:xfrm>
              <a:off x="7423150" y="3341688"/>
              <a:ext cx="9525" cy="0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Line 190"/>
            <p:cNvSpPr>
              <a:spLocks noChangeShapeType="1"/>
            </p:cNvSpPr>
            <p:nvPr/>
          </p:nvSpPr>
          <p:spPr bwMode="auto">
            <a:xfrm>
              <a:off x="7397750" y="331152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Line 191"/>
            <p:cNvSpPr>
              <a:spLocks noChangeShapeType="1"/>
            </p:cNvSpPr>
            <p:nvPr/>
          </p:nvSpPr>
          <p:spPr bwMode="auto">
            <a:xfrm flipV="1">
              <a:off x="7385050" y="3311526"/>
              <a:ext cx="3175" cy="1588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Line 192"/>
            <p:cNvSpPr>
              <a:spLocks noChangeShapeType="1"/>
            </p:cNvSpPr>
            <p:nvPr/>
          </p:nvSpPr>
          <p:spPr bwMode="auto">
            <a:xfrm>
              <a:off x="7362825" y="331311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93"/>
            <p:cNvSpPr/>
            <p:nvPr/>
          </p:nvSpPr>
          <p:spPr bwMode="auto">
            <a:xfrm>
              <a:off x="7397750" y="3370263"/>
              <a:ext cx="17462" cy="1588"/>
            </a:xfrm>
            <a:custGeom>
              <a:avLst/>
              <a:gdLst>
                <a:gd name="T0" fmla="*/ 17 w 17"/>
                <a:gd name="T1" fmla="*/ 0 h 2"/>
                <a:gd name="T2" fmla="*/ 9 w 17"/>
                <a:gd name="T3" fmla="*/ 1 h 2"/>
                <a:gd name="T4" fmla="*/ 0 w 1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">
                  <a:moveTo>
                    <a:pt x="17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5" y="2"/>
                    <a:pt x="0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94"/>
            <p:cNvSpPr/>
            <p:nvPr/>
          </p:nvSpPr>
          <p:spPr bwMode="auto">
            <a:xfrm>
              <a:off x="7156450" y="3224213"/>
              <a:ext cx="341312" cy="361950"/>
            </a:xfrm>
            <a:custGeom>
              <a:avLst/>
              <a:gdLst>
                <a:gd name="T0" fmla="*/ 316 w 325"/>
                <a:gd name="T1" fmla="*/ 213 h 345"/>
                <a:gd name="T2" fmla="*/ 318 w 325"/>
                <a:gd name="T3" fmla="*/ 279 h 345"/>
                <a:gd name="T4" fmla="*/ 319 w 325"/>
                <a:gd name="T5" fmla="*/ 315 h 345"/>
                <a:gd name="T6" fmla="*/ 304 w 325"/>
                <a:gd name="T7" fmla="*/ 339 h 345"/>
                <a:gd name="T8" fmla="*/ 290 w 325"/>
                <a:gd name="T9" fmla="*/ 339 h 345"/>
                <a:gd name="T10" fmla="*/ 39 w 325"/>
                <a:gd name="T11" fmla="*/ 344 h 345"/>
                <a:gd name="T12" fmla="*/ 17 w 325"/>
                <a:gd name="T13" fmla="*/ 325 h 345"/>
                <a:gd name="T14" fmla="*/ 12 w 325"/>
                <a:gd name="T15" fmla="*/ 266 h 345"/>
                <a:gd name="T16" fmla="*/ 4 w 325"/>
                <a:gd name="T17" fmla="*/ 142 h 345"/>
                <a:gd name="T18" fmla="*/ 0 w 325"/>
                <a:gd name="T1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" h="345">
                  <a:moveTo>
                    <a:pt x="316" y="213"/>
                  </a:moveTo>
                  <a:cubicBezTo>
                    <a:pt x="318" y="279"/>
                    <a:pt x="318" y="279"/>
                    <a:pt x="318" y="279"/>
                  </a:cubicBezTo>
                  <a:cubicBezTo>
                    <a:pt x="319" y="315"/>
                    <a:pt x="319" y="315"/>
                    <a:pt x="319" y="315"/>
                  </a:cubicBezTo>
                  <a:cubicBezTo>
                    <a:pt x="319" y="315"/>
                    <a:pt x="325" y="336"/>
                    <a:pt x="304" y="339"/>
                  </a:cubicBezTo>
                  <a:cubicBezTo>
                    <a:pt x="290" y="339"/>
                    <a:pt x="290" y="339"/>
                    <a:pt x="290" y="339"/>
                  </a:cubicBezTo>
                  <a:cubicBezTo>
                    <a:pt x="224" y="342"/>
                    <a:pt x="41" y="344"/>
                    <a:pt x="39" y="344"/>
                  </a:cubicBezTo>
                  <a:cubicBezTo>
                    <a:pt x="19" y="345"/>
                    <a:pt x="17" y="325"/>
                    <a:pt x="17" y="325"/>
                  </a:cubicBezTo>
                  <a:cubicBezTo>
                    <a:pt x="12" y="266"/>
                    <a:pt x="12" y="266"/>
                    <a:pt x="12" y="266"/>
                  </a:cubicBezTo>
                  <a:cubicBezTo>
                    <a:pt x="4" y="142"/>
                    <a:pt x="4" y="142"/>
                    <a:pt x="4" y="14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95"/>
            <p:cNvSpPr/>
            <p:nvPr/>
          </p:nvSpPr>
          <p:spPr bwMode="auto">
            <a:xfrm>
              <a:off x="7372350" y="3187701"/>
              <a:ext cx="115887" cy="244475"/>
            </a:xfrm>
            <a:custGeom>
              <a:avLst/>
              <a:gdLst>
                <a:gd name="T0" fmla="*/ 0 w 109"/>
                <a:gd name="T1" fmla="*/ 9 h 232"/>
                <a:gd name="T2" fmla="*/ 83 w 109"/>
                <a:gd name="T3" fmla="*/ 4 h 232"/>
                <a:gd name="T4" fmla="*/ 103 w 109"/>
                <a:gd name="T5" fmla="*/ 17 h 232"/>
                <a:gd name="T6" fmla="*/ 103 w 109"/>
                <a:gd name="T7" fmla="*/ 21 h 232"/>
                <a:gd name="T8" fmla="*/ 107 w 109"/>
                <a:gd name="T9" fmla="*/ 143 h 232"/>
                <a:gd name="T10" fmla="*/ 109 w 109"/>
                <a:gd name="T1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232">
                  <a:moveTo>
                    <a:pt x="0" y="9"/>
                  </a:moveTo>
                  <a:cubicBezTo>
                    <a:pt x="28" y="7"/>
                    <a:pt x="56" y="6"/>
                    <a:pt x="83" y="4"/>
                  </a:cubicBezTo>
                  <a:cubicBezTo>
                    <a:pt x="83" y="4"/>
                    <a:pt x="101" y="0"/>
                    <a:pt x="103" y="17"/>
                  </a:cubicBezTo>
                  <a:cubicBezTo>
                    <a:pt x="103" y="17"/>
                    <a:pt x="103" y="19"/>
                    <a:pt x="103" y="21"/>
                  </a:cubicBezTo>
                  <a:cubicBezTo>
                    <a:pt x="107" y="143"/>
                    <a:pt x="107" y="143"/>
                    <a:pt x="107" y="143"/>
                  </a:cubicBezTo>
                  <a:cubicBezTo>
                    <a:pt x="109" y="232"/>
                    <a:pt x="109" y="232"/>
                    <a:pt x="109" y="232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96"/>
            <p:cNvSpPr/>
            <p:nvPr/>
          </p:nvSpPr>
          <p:spPr bwMode="auto">
            <a:xfrm>
              <a:off x="7159625" y="3198813"/>
              <a:ext cx="104775" cy="11113"/>
            </a:xfrm>
            <a:custGeom>
              <a:avLst/>
              <a:gdLst>
                <a:gd name="T0" fmla="*/ 0 w 100"/>
                <a:gd name="T1" fmla="*/ 10 h 10"/>
                <a:gd name="T2" fmla="*/ 5 w 100"/>
                <a:gd name="T3" fmla="*/ 6 h 10"/>
                <a:gd name="T4" fmla="*/ 30 w 100"/>
                <a:gd name="T5" fmla="*/ 1 h 10"/>
                <a:gd name="T6" fmla="*/ 100 w 100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0">
                  <a:moveTo>
                    <a:pt x="0" y="10"/>
                  </a:moveTo>
                  <a:cubicBezTo>
                    <a:pt x="1" y="8"/>
                    <a:pt x="3" y="7"/>
                    <a:pt x="5" y="6"/>
                  </a:cubicBezTo>
                  <a:cubicBezTo>
                    <a:pt x="11" y="2"/>
                    <a:pt x="19" y="0"/>
                    <a:pt x="30" y="1"/>
                  </a:cubicBezTo>
                  <a:cubicBezTo>
                    <a:pt x="53" y="1"/>
                    <a:pt x="76" y="1"/>
                    <a:pt x="100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97"/>
            <p:cNvSpPr/>
            <p:nvPr/>
          </p:nvSpPr>
          <p:spPr bwMode="auto">
            <a:xfrm>
              <a:off x="7239000" y="3227388"/>
              <a:ext cx="26987" cy="0"/>
            </a:xfrm>
            <a:custGeom>
              <a:avLst/>
              <a:gdLst>
                <a:gd name="T0" fmla="*/ 25 w 25"/>
                <a:gd name="T1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5">
                  <a:moveTo>
                    <a:pt x="25" y="0"/>
                  </a:moveTo>
                  <a:cubicBezTo>
                    <a:pt x="16" y="0"/>
                    <a:pt x="8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98"/>
            <p:cNvSpPr/>
            <p:nvPr/>
          </p:nvSpPr>
          <p:spPr bwMode="auto">
            <a:xfrm>
              <a:off x="7185025" y="3221038"/>
              <a:ext cx="288925" cy="338138"/>
            </a:xfrm>
            <a:custGeom>
              <a:avLst/>
              <a:gdLst>
                <a:gd name="T0" fmla="*/ 36 w 275"/>
                <a:gd name="T1" fmla="*/ 7 h 322"/>
                <a:gd name="T2" fmla="*/ 0 w 275"/>
                <a:gd name="T3" fmla="*/ 7 h 322"/>
                <a:gd name="T4" fmla="*/ 10 w 275"/>
                <a:gd name="T5" fmla="*/ 277 h 322"/>
                <a:gd name="T6" fmla="*/ 66 w 275"/>
                <a:gd name="T7" fmla="*/ 320 h 322"/>
                <a:gd name="T8" fmla="*/ 275 w 275"/>
                <a:gd name="T9" fmla="*/ 316 h 322"/>
                <a:gd name="T10" fmla="*/ 257 w 275"/>
                <a:gd name="T11" fmla="*/ 0 h 322"/>
                <a:gd name="T12" fmla="*/ 176 w 275"/>
                <a:gd name="T13" fmla="*/ 5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322">
                  <a:moveTo>
                    <a:pt x="36" y="7"/>
                  </a:moveTo>
                  <a:cubicBezTo>
                    <a:pt x="21" y="7"/>
                    <a:pt x="9" y="7"/>
                    <a:pt x="0" y="7"/>
                  </a:cubicBezTo>
                  <a:cubicBezTo>
                    <a:pt x="0" y="7"/>
                    <a:pt x="0" y="180"/>
                    <a:pt x="10" y="277"/>
                  </a:cubicBezTo>
                  <a:cubicBezTo>
                    <a:pt x="10" y="277"/>
                    <a:pt x="11" y="322"/>
                    <a:pt x="66" y="320"/>
                  </a:cubicBezTo>
                  <a:cubicBezTo>
                    <a:pt x="145" y="317"/>
                    <a:pt x="275" y="316"/>
                    <a:pt x="275" y="316"/>
                  </a:cubicBezTo>
                  <a:cubicBezTo>
                    <a:pt x="254" y="259"/>
                    <a:pt x="257" y="0"/>
                    <a:pt x="257" y="0"/>
                  </a:cubicBezTo>
                  <a:cubicBezTo>
                    <a:pt x="235" y="3"/>
                    <a:pt x="206" y="4"/>
                    <a:pt x="176" y="5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99"/>
            <p:cNvSpPr/>
            <p:nvPr/>
          </p:nvSpPr>
          <p:spPr bwMode="auto">
            <a:xfrm>
              <a:off x="7192963" y="3490913"/>
              <a:ext cx="60325" cy="66675"/>
            </a:xfrm>
            <a:custGeom>
              <a:avLst/>
              <a:gdLst>
                <a:gd name="T0" fmla="*/ 0 w 58"/>
                <a:gd name="T1" fmla="*/ 0 h 62"/>
                <a:gd name="T2" fmla="*/ 45 w 58"/>
                <a:gd name="T3" fmla="*/ 21 h 62"/>
                <a:gd name="T4" fmla="*/ 58 w 58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62">
                  <a:moveTo>
                    <a:pt x="0" y="0"/>
                  </a:moveTo>
                  <a:cubicBezTo>
                    <a:pt x="0" y="0"/>
                    <a:pt x="10" y="28"/>
                    <a:pt x="45" y="21"/>
                  </a:cubicBezTo>
                  <a:cubicBezTo>
                    <a:pt x="45" y="21"/>
                    <a:pt x="32" y="59"/>
                    <a:pt x="58" y="62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Line 200"/>
            <p:cNvSpPr>
              <a:spLocks noChangeShapeType="1"/>
            </p:cNvSpPr>
            <p:nvPr/>
          </p:nvSpPr>
          <p:spPr bwMode="auto">
            <a:xfrm flipV="1">
              <a:off x="7362825" y="3341688"/>
              <a:ext cx="15875" cy="1588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1"/>
            <p:cNvSpPr/>
            <p:nvPr/>
          </p:nvSpPr>
          <p:spPr bwMode="auto">
            <a:xfrm>
              <a:off x="7343775" y="3371851"/>
              <a:ext cx="19050" cy="1588"/>
            </a:xfrm>
            <a:custGeom>
              <a:avLst/>
              <a:gdLst>
                <a:gd name="T0" fmla="*/ 0 w 18"/>
                <a:gd name="T1" fmla="*/ 2 h 2"/>
                <a:gd name="T2" fmla="*/ 18 w 18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">
                  <a:moveTo>
                    <a:pt x="0" y="2"/>
                  </a:moveTo>
                  <a:cubicBezTo>
                    <a:pt x="0" y="2"/>
                    <a:pt x="6" y="0"/>
                    <a:pt x="18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Line 202"/>
            <p:cNvSpPr>
              <a:spLocks noChangeShapeType="1"/>
            </p:cNvSpPr>
            <p:nvPr/>
          </p:nvSpPr>
          <p:spPr bwMode="auto">
            <a:xfrm>
              <a:off x="7375525" y="3371851"/>
              <a:ext cx="7937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Line 203"/>
            <p:cNvSpPr>
              <a:spLocks noChangeShapeType="1"/>
            </p:cNvSpPr>
            <p:nvPr/>
          </p:nvSpPr>
          <p:spPr bwMode="auto">
            <a:xfrm>
              <a:off x="7216775" y="340677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Line 204"/>
            <p:cNvSpPr>
              <a:spLocks noChangeShapeType="1"/>
            </p:cNvSpPr>
            <p:nvPr/>
          </p:nvSpPr>
          <p:spPr bwMode="auto">
            <a:xfrm flipV="1">
              <a:off x="7259638" y="3403601"/>
              <a:ext cx="12700" cy="1588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5"/>
            <p:cNvSpPr/>
            <p:nvPr/>
          </p:nvSpPr>
          <p:spPr bwMode="auto">
            <a:xfrm>
              <a:off x="7240588" y="3406776"/>
              <a:ext cx="9525" cy="0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3" y="0"/>
                    <a:pt x="6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6"/>
            <p:cNvSpPr/>
            <p:nvPr/>
          </p:nvSpPr>
          <p:spPr bwMode="auto">
            <a:xfrm>
              <a:off x="7285038" y="3403601"/>
              <a:ext cx="7937" cy="1588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0" y="1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Line 207"/>
            <p:cNvSpPr>
              <a:spLocks noChangeShapeType="1"/>
            </p:cNvSpPr>
            <p:nvPr/>
          </p:nvSpPr>
          <p:spPr bwMode="auto">
            <a:xfrm>
              <a:off x="7429500" y="339407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Line 208"/>
            <p:cNvSpPr>
              <a:spLocks noChangeShapeType="1"/>
            </p:cNvSpPr>
            <p:nvPr/>
          </p:nvSpPr>
          <p:spPr bwMode="auto">
            <a:xfrm>
              <a:off x="7402513" y="342900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9"/>
            <p:cNvSpPr/>
            <p:nvPr/>
          </p:nvSpPr>
          <p:spPr bwMode="auto">
            <a:xfrm>
              <a:off x="7426325" y="3429001"/>
              <a:ext cx="9525" cy="0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10"/>
            <p:cNvSpPr/>
            <p:nvPr/>
          </p:nvSpPr>
          <p:spPr bwMode="auto">
            <a:xfrm>
              <a:off x="7304088" y="3403601"/>
              <a:ext cx="11112" cy="1588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0" y="2"/>
                    <a:pt x="3" y="0"/>
                    <a:pt x="10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11"/>
            <p:cNvSpPr/>
            <p:nvPr/>
          </p:nvSpPr>
          <p:spPr bwMode="auto">
            <a:xfrm>
              <a:off x="7329488" y="3402013"/>
              <a:ext cx="30162" cy="1588"/>
            </a:xfrm>
            <a:custGeom>
              <a:avLst/>
              <a:gdLst>
                <a:gd name="T0" fmla="*/ 0 w 28"/>
                <a:gd name="T1" fmla="*/ 1 h 2"/>
                <a:gd name="T2" fmla="*/ 17 w 28"/>
                <a:gd name="T3" fmla="*/ 0 h 2"/>
                <a:gd name="T4" fmla="*/ 28 w 28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">
                  <a:moveTo>
                    <a:pt x="0" y="1"/>
                  </a:moveTo>
                  <a:cubicBezTo>
                    <a:pt x="0" y="1"/>
                    <a:pt x="8" y="2"/>
                    <a:pt x="17" y="0"/>
                  </a:cubicBezTo>
                  <a:cubicBezTo>
                    <a:pt x="17" y="0"/>
                    <a:pt x="24" y="0"/>
                    <a:pt x="28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Line 212"/>
            <p:cNvSpPr>
              <a:spLocks noChangeShapeType="1"/>
            </p:cNvSpPr>
            <p:nvPr/>
          </p:nvSpPr>
          <p:spPr bwMode="auto">
            <a:xfrm>
              <a:off x="7218363" y="346710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Line 213"/>
            <p:cNvSpPr>
              <a:spLocks noChangeShapeType="1"/>
            </p:cNvSpPr>
            <p:nvPr/>
          </p:nvSpPr>
          <p:spPr bwMode="auto">
            <a:xfrm>
              <a:off x="7326313" y="3463926"/>
              <a:ext cx="12700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14"/>
            <p:cNvSpPr/>
            <p:nvPr/>
          </p:nvSpPr>
          <p:spPr bwMode="auto">
            <a:xfrm>
              <a:off x="7242175" y="3465513"/>
              <a:ext cx="9525" cy="1588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15"/>
            <p:cNvSpPr/>
            <p:nvPr/>
          </p:nvSpPr>
          <p:spPr bwMode="auto">
            <a:xfrm>
              <a:off x="7348538" y="3462338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16"/>
            <p:cNvSpPr/>
            <p:nvPr/>
          </p:nvSpPr>
          <p:spPr bwMode="auto">
            <a:xfrm>
              <a:off x="7305675" y="3463926"/>
              <a:ext cx="11112" cy="0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0" y="1"/>
                    <a:pt x="4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17"/>
            <p:cNvSpPr/>
            <p:nvPr/>
          </p:nvSpPr>
          <p:spPr bwMode="auto">
            <a:xfrm>
              <a:off x="7264400" y="3463926"/>
              <a:ext cx="28575" cy="3175"/>
            </a:xfrm>
            <a:custGeom>
              <a:avLst/>
              <a:gdLst>
                <a:gd name="T0" fmla="*/ 0 w 27"/>
                <a:gd name="T1" fmla="*/ 3 h 3"/>
                <a:gd name="T2" fmla="*/ 16 w 27"/>
                <a:gd name="T3" fmla="*/ 1 h 3"/>
                <a:gd name="T4" fmla="*/ 27 w 2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">
                  <a:moveTo>
                    <a:pt x="0" y="3"/>
                  </a:moveTo>
                  <a:cubicBezTo>
                    <a:pt x="0" y="3"/>
                    <a:pt x="8" y="3"/>
                    <a:pt x="16" y="1"/>
                  </a:cubicBezTo>
                  <a:cubicBezTo>
                    <a:pt x="16" y="1"/>
                    <a:pt x="24" y="0"/>
                    <a:pt x="27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Line 218"/>
            <p:cNvSpPr>
              <a:spLocks noChangeShapeType="1"/>
            </p:cNvSpPr>
            <p:nvPr/>
          </p:nvSpPr>
          <p:spPr bwMode="auto">
            <a:xfrm flipV="1">
              <a:off x="7221538" y="3495676"/>
              <a:ext cx="11112" cy="1588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Line 219"/>
            <p:cNvSpPr>
              <a:spLocks noChangeShapeType="1"/>
            </p:cNvSpPr>
            <p:nvPr/>
          </p:nvSpPr>
          <p:spPr bwMode="auto">
            <a:xfrm>
              <a:off x="7327900" y="3492501"/>
              <a:ext cx="12700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20"/>
            <p:cNvSpPr/>
            <p:nvPr/>
          </p:nvSpPr>
          <p:spPr bwMode="auto">
            <a:xfrm>
              <a:off x="7242175" y="3494088"/>
              <a:ext cx="11112" cy="1588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4" y="1"/>
                    <a:pt x="7" y="1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21"/>
            <p:cNvSpPr/>
            <p:nvPr/>
          </p:nvSpPr>
          <p:spPr bwMode="auto">
            <a:xfrm>
              <a:off x="7350125" y="3490913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22"/>
            <p:cNvSpPr/>
            <p:nvPr/>
          </p:nvSpPr>
          <p:spPr bwMode="auto">
            <a:xfrm>
              <a:off x="7307263" y="3492501"/>
              <a:ext cx="9525" cy="1588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0" y="1"/>
                    <a:pt x="3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23"/>
            <p:cNvSpPr/>
            <p:nvPr/>
          </p:nvSpPr>
          <p:spPr bwMode="auto">
            <a:xfrm>
              <a:off x="7264400" y="3492501"/>
              <a:ext cx="30162" cy="3175"/>
            </a:xfrm>
            <a:custGeom>
              <a:avLst/>
              <a:gdLst>
                <a:gd name="T0" fmla="*/ 0 w 28"/>
                <a:gd name="T1" fmla="*/ 3 h 3"/>
                <a:gd name="T2" fmla="*/ 17 w 28"/>
                <a:gd name="T3" fmla="*/ 1 h 3"/>
                <a:gd name="T4" fmla="*/ 28 w 28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">
                  <a:moveTo>
                    <a:pt x="0" y="3"/>
                  </a:moveTo>
                  <a:cubicBezTo>
                    <a:pt x="0" y="3"/>
                    <a:pt x="8" y="3"/>
                    <a:pt x="17" y="1"/>
                  </a:cubicBezTo>
                  <a:cubicBezTo>
                    <a:pt x="17" y="1"/>
                    <a:pt x="24" y="0"/>
                    <a:pt x="28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24"/>
            <p:cNvSpPr/>
            <p:nvPr/>
          </p:nvSpPr>
          <p:spPr bwMode="auto">
            <a:xfrm>
              <a:off x="7234238" y="3435351"/>
              <a:ext cx="12700" cy="1588"/>
            </a:xfrm>
            <a:custGeom>
              <a:avLst/>
              <a:gdLst>
                <a:gd name="T0" fmla="*/ 0 w 12"/>
                <a:gd name="T1" fmla="*/ 1 h 2"/>
                <a:gd name="T2" fmla="*/ 12 w 12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">
                  <a:moveTo>
                    <a:pt x="0" y="1"/>
                  </a:moveTo>
                  <a:cubicBezTo>
                    <a:pt x="0" y="1"/>
                    <a:pt x="6" y="2"/>
                    <a:pt x="12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25"/>
            <p:cNvSpPr/>
            <p:nvPr/>
          </p:nvSpPr>
          <p:spPr bwMode="auto">
            <a:xfrm>
              <a:off x="7213600" y="3435351"/>
              <a:ext cx="11112" cy="1588"/>
            </a:xfrm>
            <a:custGeom>
              <a:avLst/>
              <a:gdLst>
                <a:gd name="T0" fmla="*/ 0 w 12"/>
                <a:gd name="T1" fmla="*/ 1 h 1"/>
                <a:gd name="T2" fmla="*/ 12 w 1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1">
                  <a:moveTo>
                    <a:pt x="0" y="1"/>
                  </a:moveTo>
                  <a:cubicBezTo>
                    <a:pt x="4" y="0"/>
                    <a:pt x="8" y="0"/>
                    <a:pt x="12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26"/>
            <p:cNvSpPr/>
            <p:nvPr/>
          </p:nvSpPr>
          <p:spPr bwMode="auto">
            <a:xfrm>
              <a:off x="7256463" y="3432176"/>
              <a:ext cx="12700" cy="3175"/>
            </a:xfrm>
            <a:custGeom>
              <a:avLst/>
              <a:gdLst>
                <a:gd name="T0" fmla="*/ 0 w 11"/>
                <a:gd name="T1" fmla="*/ 2 h 2"/>
                <a:gd name="T2" fmla="*/ 11 w 11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">
                  <a:moveTo>
                    <a:pt x="0" y="2"/>
                  </a:moveTo>
                  <a:cubicBezTo>
                    <a:pt x="0" y="2"/>
                    <a:pt x="5" y="0"/>
                    <a:pt x="11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27"/>
            <p:cNvSpPr/>
            <p:nvPr/>
          </p:nvSpPr>
          <p:spPr bwMode="auto">
            <a:xfrm>
              <a:off x="7304088" y="3432176"/>
              <a:ext cx="14287" cy="3175"/>
            </a:xfrm>
            <a:custGeom>
              <a:avLst/>
              <a:gdLst>
                <a:gd name="T0" fmla="*/ 0 w 14"/>
                <a:gd name="T1" fmla="*/ 3 h 3"/>
                <a:gd name="T2" fmla="*/ 14 w 14"/>
                <a:gd name="T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3">
                  <a:moveTo>
                    <a:pt x="0" y="3"/>
                  </a:moveTo>
                  <a:cubicBezTo>
                    <a:pt x="4" y="2"/>
                    <a:pt x="9" y="0"/>
                    <a:pt x="14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28"/>
            <p:cNvSpPr/>
            <p:nvPr/>
          </p:nvSpPr>
          <p:spPr bwMode="auto">
            <a:xfrm>
              <a:off x="7278688" y="3433763"/>
              <a:ext cx="11112" cy="1588"/>
            </a:xfrm>
            <a:custGeom>
              <a:avLst/>
              <a:gdLst>
                <a:gd name="T0" fmla="*/ 0 w 11"/>
                <a:gd name="T1" fmla="*/ 0 h 1"/>
                <a:gd name="T2" fmla="*/ 11 w 1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">
                  <a:moveTo>
                    <a:pt x="0" y="0"/>
                  </a:moveTo>
                  <a:cubicBezTo>
                    <a:pt x="4" y="0"/>
                    <a:pt x="7" y="1"/>
                    <a:pt x="11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29"/>
            <p:cNvSpPr/>
            <p:nvPr/>
          </p:nvSpPr>
          <p:spPr bwMode="auto">
            <a:xfrm>
              <a:off x="7362825" y="3429001"/>
              <a:ext cx="22225" cy="4763"/>
            </a:xfrm>
            <a:custGeom>
              <a:avLst/>
              <a:gdLst>
                <a:gd name="T0" fmla="*/ 0 w 21"/>
                <a:gd name="T1" fmla="*/ 3 h 4"/>
                <a:gd name="T2" fmla="*/ 11 w 21"/>
                <a:gd name="T3" fmla="*/ 2 h 4"/>
                <a:gd name="T4" fmla="*/ 21 w 2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3"/>
                  </a:moveTo>
                  <a:cubicBezTo>
                    <a:pt x="0" y="3"/>
                    <a:pt x="6" y="4"/>
                    <a:pt x="11" y="2"/>
                  </a:cubicBezTo>
                  <a:cubicBezTo>
                    <a:pt x="11" y="2"/>
                    <a:pt x="18" y="0"/>
                    <a:pt x="21" y="1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30"/>
            <p:cNvSpPr/>
            <p:nvPr/>
          </p:nvSpPr>
          <p:spPr bwMode="auto">
            <a:xfrm>
              <a:off x="7332663" y="3432176"/>
              <a:ext cx="14287" cy="3175"/>
            </a:xfrm>
            <a:custGeom>
              <a:avLst/>
              <a:gdLst>
                <a:gd name="T0" fmla="*/ 0 w 14"/>
                <a:gd name="T1" fmla="*/ 1 h 2"/>
                <a:gd name="T2" fmla="*/ 10 w 14"/>
                <a:gd name="T3" fmla="*/ 1 h 2"/>
                <a:gd name="T4" fmla="*/ 14 w 1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">
                  <a:moveTo>
                    <a:pt x="0" y="1"/>
                  </a:moveTo>
                  <a:cubicBezTo>
                    <a:pt x="0" y="1"/>
                    <a:pt x="4" y="2"/>
                    <a:pt x="10" y="1"/>
                  </a:cubicBezTo>
                  <a:cubicBezTo>
                    <a:pt x="10" y="1"/>
                    <a:pt x="12" y="0"/>
                    <a:pt x="14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Line 231"/>
            <p:cNvSpPr>
              <a:spLocks noChangeShapeType="1"/>
            </p:cNvSpPr>
            <p:nvPr/>
          </p:nvSpPr>
          <p:spPr bwMode="auto">
            <a:xfrm flipV="1">
              <a:off x="7375525" y="3400426"/>
              <a:ext cx="14287" cy="1588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Line 232"/>
            <p:cNvSpPr>
              <a:spLocks noChangeShapeType="1"/>
            </p:cNvSpPr>
            <p:nvPr/>
          </p:nvSpPr>
          <p:spPr bwMode="auto">
            <a:xfrm>
              <a:off x="7400925" y="339407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Line 233"/>
            <p:cNvSpPr>
              <a:spLocks noChangeShapeType="1"/>
            </p:cNvSpPr>
            <p:nvPr/>
          </p:nvSpPr>
          <p:spPr bwMode="auto">
            <a:xfrm flipV="1">
              <a:off x="7432675" y="3457576"/>
              <a:ext cx="9525" cy="1588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34"/>
            <p:cNvSpPr/>
            <p:nvPr/>
          </p:nvSpPr>
          <p:spPr bwMode="auto">
            <a:xfrm>
              <a:off x="7396163" y="3487738"/>
              <a:ext cx="19050" cy="0"/>
            </a:xfrm>
            <a:custGeom>
              <a:avLst/>
              <a:gdLst>
                <a:gd name="T0" fmla="*/ 12 w 12"/>
                <a:gd name="T1" fmla="*/ 5 w 12"/>
                <a:gd name="T2" fmla="*/ 0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35"/>
            <p:cNvSpPr/>
            <p:nvPr/>
          </p:nvSpPr>
          <p:spPr bwMode="auto">
            <a:xfrm>
              <a:off x="7426325" y="3487738"/>
              <a:ext cx="11112" cy="0"/>
            </a:xfrm>
            <a:custGeom>
              <a:avLst/>
              <a:gdLst>
                <a:gd name="T0" fmla="*/ 0 w 10"/>
                <a:gd name="T1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Line 236"/>
            <p:cNvSpPr>
              <a:spLocks noChangeShapeType="1"/>
            </p:cNvSpPr>
            <p:nvPr/>
          </p:nvSpPr>
          <p:spPr bwMode="auto">
            <a:xfrm flipV="1">
              <a:off x="7402513" y="3457576"/>
              <a:ext cx="11112" cy="1588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Line 237"/>
            <p:cNvSpPr>
              <a:spLocks noChangeShapeType="1"/>
            </p:cNvSpPr>
            <p:nvPr/>
          </p:nvSpPr>
          <p:spPr bwMode="auto">
            <a:xfrm>
              <a:off x="7388225" y="3459163"/>
              <a:ext cx="6350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Line 238"/>
            <p:cNvSpPr>
              <a:spLocks noChangeShapeType="1"/>
            </p:cNvSpPr>
            <p:nvPr/>
          </p:nvSpPr>
          <p:spPr bwMode="auto">
            <a:xfrm>
              <a:off x="7367588" y="346075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Line 239"/>
            <p:cNvSpPr>
              <a:spLocks noChangeShapeType="1"/>
            </p:cNvSpPr>
            <p:nvPr/>
          </p:nvSpPr>
          <p:spPr bwMode="auto">
            <a:xfrm flipV="1">
              <a:off x="7367588" y="3487738"/>
              <a:ext cx="15875" cy="1588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40"/>
            <p:cNvSpPr/>
            <p:nvPr/>
          </p:nvSpPr>
          <p:spPr bwMode="auto">
            <a:xfrm>
              <a:off x="7291388" y="3128963"/>
              <a:ext cx="52387" cy="49213"/>
            </a:xfrm>
            <a:custGeom>
              <a:avLst/>
              <a:gdLst>
                <a:gd name="T0" fmla="*/ 10 w 49"/>
                <a:gd name="T1" fmla="*/ 47 h 47"/>
                <a:gd name="T2" fmla="*/ 13 w 49"/>
                <a:gd name="T3" fmla="*/ 29 h 47"/>
                <a:gd name="T4" fmla="*/ 0 w 49"/>
                <a:gd name="T5" fmla="*/ 16 h 47"/>
                <a:gd name="T6" fmla="*/ 25 w 49"/>
                <a:gd name="T7" fmla="*/ 0 h 47"/>
                <a:gd name="T8" fmla="*/ 49 w 49"/>
                <a:gd name="T9" fmla="*/ 16 h 47"/>
                <a:gd name="T10" fmla="*/ 37 w 49"/>
                <a:gd name="T11" fmla="*/ 29 h 47"/>
                <a:gd name="T12" fmla="*/ 41 w 49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7">
                  <a:moveTo>
                    <a:pt x="10" y="47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7"/>
                    <a:pt x="11" y="0"/>
                    <a:pt x="25" y="0"/>
                  </a:cubicBezTo>
                  <a:cubicBezTo>
                    <a:pt x="38" y="0"/>
                    <a:pt x="49" y="7"/>
                    <a:pt x="49" y="16"/>
                  </a:cubicBezTo>
                  <a:cubicBezTo>
                    <a:pt x="49" y="22"/>
                    <a:pt x="44" y="27"/>
                    <a:pt x="37" y="29"/>
                  </a:cubicBezTo>
                  <a:cubicBezTo>
                    <a:pt x="41" y="47"/>
                    <a:pt x="41" y="47"/>
                    <a:pt x="41" y="47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41"/>
            <p:cNvSpPr/>
            <p:nvPr/>
          </p:nvSpPr>
          <p:spPr bwMode="auto">
            <a:xfrm>
              <a:off x="7283450" y="3128963"/>
              <a:ext cx="50800" cy="49213"/>
            </a:xfrm>
            <a:custGeom>
              <a:avLst/>
              <a:gdLst>
                <a:gd name="T0" fmla="*/ 10 w 49"/>
                <a:gd name="T1" fmla="*/ 47 h 47"/>
                <a:gd name="T2" fmla="*/ 13 w 49"/>
                <a:gd name="T3" fmla="*/ 29 h 47"/>
                <a:gd name="T4" fmla="*/ 0 w 49"/>
                <a:gd name="T5" fmla="*/ 16 h 47"/>
                <a:gd name="T6" fmla="*/ 24 w 49"/>
                <a:gd name="T7" fmla="*/ 0 h 47"/>
                <a:gd name="T8" fmla="*/ 49 w 49"/>
                <a:gd name="T9" fmla="*/ 16 h 47"/>
                <a:gd name="T10" fmla="*/ 37 w 49"/>
                <a:gd name="T11" fmla="*/ 29 h 47"/>
                <a:gd name="T12" fmla="*/ 40 w 49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7">
                  <a:moveTo>
                    <a:pt x="10" y="47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7"/>
                    <a:pt x="11" y="0"/>
                    <a:pt x="24" y="0"/>
                  </a:cubicBezTo>
                  <a:cubicBezTo>
                    <a:pt x="38" y="0"/>
                    <a:pt x="49" y="7"/>
                    <a:pt x="49" y="16"/>
                  </a:cubicBezTo>
                  <a:cubicBezTo>
                    <a:pt x="49" y="22"/>
                    <a:pt x="44" y="27"/>
                    <a:pt x="37" y="29"/>
                  </a:cubicBezTo>
                  <a:cubicBezTo>
                    <a:pt x="40" y="47"/>
                    <a:pt x="40" y="47"/>
                    <a:pt x="40" y="47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42"/>
            <p:cNvSpPr/>
            <p:nvPr/>
          </p:nvSpPr>
          <p:spPr bwMode="auto">
            <a:xfrm>
              <a:off x="7264400" y="3175001"/>
              <a:ext cx="109537" cy="63500"/>
            </a:xfrm>
            <a:custGeom>
              <a:avLst/>
              <a:gdLst>
                <a:gd name="T0" fmla="*/ 0 w 104"/>
                <a:gd name="T1" fmla="*/ 11 h 61"/>
                <a:gd name="T2" fmla="*/ 0 w 104"/>
                <a:gd name="T3" fmla="*/ 40 h 61"/>
                <a:gd name="T4" fmla="*/ 4 w 104"/>
                <a:gd name="T5" fmla="*/ 56 h 61"/>
                <a:gd name="T6" fmla="*/ 10 w 104"/>
                <a:gd name="T7" fmla="*/ 61 h 61"/>
                <a:gd name="T8" fmla="*/ 48 w 104"/>
                <a:gd name="T9" fmla="*/ 61 h 61"/>
                <a:gd name="T10" fmla="*/ 97 w 104"/>
                <a:gd name="T11" fmla="*/ 60 h 61"/>
                <a:gd name="T12" fmla="*/ 102 w 104"/>
                <a:gd name="T13" fmla="*/ 54 h 61"/>
                <a:gd name="T14" fmla="*/ 97 w 104"/>
                <a:gd name="T15" fmla="*/ 41 h 61"/>
                <a:gd name="T16" fmla="*/ 97 w 104"/>
                <a:gd name="T17" fmla="*/ 13 h 61"/>
                <a:gd name="T18" fmla="*/ 88 w 104"/>
                <a:gd name="T19" fmla="*/ 2 h 61"/>
                <a:gd name="T20" fmla="*/ 11 w 104"/>
                <a:gd name="T21" fmla="*/ 5 h 61"/>
                <a:gd name="T22" fmla="*/ 8 w 104"/>
                <a:gd name="T23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61">
                  <a:moveTo>
                    <a:pt x="0" y="11"/>
                  </a:moveTo>
                  <a:cubicBezTo>
                    <a:pt x="0" y="11"/>
                    <a:pt x="0" y="32"/>
                    <a:pt x="0" y="40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6"/>
                    <a:pt x="4" y="61"/>
                    <a:pt x="10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104" y="57"/>
                    <a:pt x="102" y="54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0"/>
                    <a:pt x="88" y="2"/>
                    <a:pt x="88" y="2"/>
                  </a:cubicBezTo>
                  <a:cubicBezTo>
                    <a:pt x="57" y="5"/>
                    <a:pt x="11" y="5"/>
                    <a:pt x="11" y="5"/>
                  </a:cubicBezTo>
                  <a:cubicBezTo>
                    <a:pt x="11" y="5"/>
                    <a:pt x="10" y="5"/>
                    <a:pt x="8" y="5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43"/>
            <p:cNvSpPr/>
            <p:nvPr/>
          </p:nvSpPr>
          <p:spPr bwMode="auto">
            <a:xfrm>
              <a:off x="7288213" y="3221038"/>
              <a:ext cx="65087" cy="0"/>
            </a:xfrm>
            <a:custGeom>
              <a:avLst/>
              <a:gdLst>
                <a:gd name="T0" fmla="*/ 0 w 41"/>
                <a:gd name="T1" fmla="*/ 21 w 41"/>
                <a:gd name="T2" fmla="*/ 41 w 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">
                  <a:moveTo>
                    <a:pt x="0" y="0"/>
                  </a:moveTo>
                  <a:lnTo>
                    <a:pt x="21" y="0"/>
                  </a:lnTo>
                  <a:lnTo>
                    <a:pt x="41" y="0"/>
                  </a:ln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44"/>
            <p:cNvSpPr/>
            <p:nvPr/>
          </p:nvSpPr>
          <p:spPr bwMode="auto">
            <a:xfrm>
              <a:off x="7385050" y="3130551"/>
              <a:ext cx="31750" cy="26988"/>
            </a:xfrm>
            <a:custGeom>
              <a:avLst/>
              <a:gdLst>
                <a:gd name="T0" fmla="*/ 10 w 30"/>
                <a:gd name="T1" fmla="*/ 25 h 26"/>
                <a:gd name="T2" fmla="*/ 6 w 30"/>
                <a:gd name="T3" fmla="*/ 21 h 26"/>
                <a:gd name="T4" fmla="*/ 0 w 30"/>
                <a:gd name="T5" fmla="*/ 8 h 26"/>
                <a:gd name="T6" fmla="*/ 6 w 30"/>
                <a:gd name="T7" fmla="*/ 0 h 26"/>
                <a:gd name="T8" fmla="*/ 13 w 30"/>
                <a:gd name="T9" fmla="*/ 10 h 26"/>
                <a:gd name="T10" fmla="*/ 14 w 30"/>
                <a:gd name="T11" fmla="*/ 12 h 26"/>
                <a:gd name="T12" fmla="*/ 24 w 30"/>
                <a:gd name="T13" fmla="*/ 5 h 26"/>
                <a:gd name="T14" fmla="*/ 24 w 30"/>
                <a:gd name="T15" fmla="*/ 18 h 26"/>
                <a:gd name="T16" fmla="*/ 13 w 30"/>
                <a:gd name="T17" fmla="*/ 26 h 26"/>
                <a:gd name="T18" fmla="*/ 10 w 30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6">
                  <a:moveTo>
                    <a:pt x="10" y="25"/>
                  </a:moveTo>
                  <a:cubicBezTo>
                    <a:pt x="8" y="25"/>
                    <a:pt x="7" y="23"/>
                    <a:pt x="6" y="21"/>
                  </a:cubicBezTo>
                  <a:cubicBezTo>
                    <a:pt x="4" y="17"/>
                    <a:pt x="0" y="12"/>
                    <a:pt x="0" y="8"/>
                  </a:cubicBezTo>
                  <a:cubicBezTo>
                    <a:pt x="0" y="5"/>
                    <a:pt x="3" y="0"/>
                    <a:pt x="6" y="0"/>
                  </a:cubicBezTo>
                  <a:cubicBezTo>
                    <a:pt x="11" y="0"/>
                    <a:pt x="13" y="6"/>
                    <a:pt x="13" y="10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3" y="8"/>
                    <a:pt x="20" y="3"/>
                    <a:pt x="24" y="5"/>
                  </a:cubicBezTo>
                  <a:cubicBezTo>
                    <a:pt x="30" y="7"/>
                    <a:pt x="27" y="14"/>
                    <a:pt x="24" y="18"/>
                  </a:cubicBezTo>
                  <a:cubicBezTo>
                    <a:pt x="21" y="20"/>
                    <a:pt x="16" y="26"/>
                    <a:pt x="13" y="26"/>
                  </a:cubicBezTo>
                  <a:cubicBezTo>
                    <a:pt x="11" y="26"/>
                    <a:pt x="11" y="26"/>
                    <a:pt x="10" y="25"/>
                  </a:cubicBezTo>
                  <a:close/>
                </a:path>
              </a:pathLst>
            </a:custGeom>
            <a:solidFill>
              <a:srgbClr val="563118"/>
            </a:solidFill>
            <a:ln w="12700">
              <a:solidFill>
                <a:schemeClr val="accent4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45"/>
            <p:cNvSpPr/>
            <p:nvPr/>
          </p:nvSpPr>
          <p:spPr bwMode="auto">
            <a:xfrm>
              <a:off x="7426325" y="3087688"/>
              <a:ext cx="31750" cy="26988"/>
            </a:xfrm>
            <a:custGeom>
              <a:avLst/>
              <a:gdLst>
                <a:gd name="T0" fmla="*/ 10 w 30"/>
                <a:gd name="T1" fmla="*/ 25 h 26"/>
                <a:gd name="T2" fmla="*/ 6 w 30"/>
                <a:gd name="T3" fmla="*/ 21 h 26"/>
                <a:gd name="T4" fmla="*/ 0 w 30"/>
                <a:gd name="T5" fmla="*/ 8 h 26"/>
                <a:gd name="T6" fmla="*/ 6 w 30"/>
                <a:gd name="T7" fmla="*/ 0 h 26"/>
                <a:gd name="T8" fmla="*/ 13 w 30"/>
                <a:gd name="T9" fmla="*/ 10 h 26"/>
                <a:gd name="T10" fmla="*/ 14 w 30"/>
                <a:gd name="T11" fmla="*/ 12 h 26"/>
                <a:gd name="T12" fmla="*/ 24 w 30"/>
                <a:gd name="T13" fmla="*/ 4 h 26"/>
                <a:gd name="T14" fmla="*/ 23 w 30"/>
                <a:gd name="T15" fmla="*/ 17 h 26"/>
                <a:gd name="T16" fmla="*/ 12 w 30"/>
                <a:gd name="T17" fmla="*/ 26 h 26"/>
                <a:gd name="T18" fmla="*/ 10 w 30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6">
                  <a:moveTo>
                    <a:pt x="10" y="25"/>
                  </a:moveTo>
                  <a:cubicBezTo>
                    <a:pt x="8" y="24"/>
                    <a:pt x="7" y="23"/>
                    <a:pt x="6" y="21"/>
                  </a:cubicBezTo>
                  <a:cubicBezTo>
                    <a:pt x="3" y="17"/>
                    <a:pt x="0" y="12"/>
                    <a:pt x="0" y="8"/>
                  </a:cubicBezTo>
                  <a:cubicBezTo>
                    <a:pt x="0" y="5"/>
                    <a:pt x="2" y="0"/>
                    <a:pt x="6" y="0"/>
                  </a:cubicBezTo>
                  <a:cubicBezTo>
                    <a:pt x="11" y="0"/>
                    <a:pt x="12" y="6"/>
                    <a:pt x="13" y="10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3" y="8"/>
                    <a:pt x="20" y="3"/>
                    <a:pt x="24" y="4"/>
                  </a:cubicBezTo>
                  <a:cubicBezTo>
                    <a:pt x="30" y="6"/>
                    <a:pt x="26" y="14"/>
                    <a:pt x="23" y="17"/>
                  </a:cubicBezTo>
                  <a:cubicBezTo>
                    <a:pt x="21" y="20"/>
                    <a:pt x="16" y="26"/>
                    <a:pt x="12" y="26"/>
                  </a:cubicBezTo>
                  <a:cubicBezTo>
                    <a:pt x="11" y="26"/>
                    <a:pt x="10" y="26"/>
                    <a:pt x="10" y="25"/>
                  </a:cubicBezTo>
                  <a:close/>
                </a:path>
              </a:pathLst>
            </a:custGeom>
            <a:solidFill>
              <a:srgbClr val="563118"/>
            </a:solidFill>
            <a:ln w="12700">
              <a:solidFill>
                <a:schemeClr val="accent4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46"/>
            <p:cNvSpPr/>
            <p:nvPr/>
          </p:nvSpPr>
          <p:spPr bwMode="auto">
            <a:xfrm>
              <a:off x="7459663" y="3130551"/>
              <a:ext cx="31750" cy="26988"/>
            </a:xfrm>
            <a:custGeom>
              <a:avLst/>
              <a:gdLst>
                <a:gd name="T0" fmla="*/ 10 w 30"/>
                <a:gd name="T1" fmla="*/ 25 h 26"/>
                <a:gd name="T2" fmla="*/ 6 w 30"/>
                <a:gd name="T3" fmla="*/ 21 h 26"/>
                <a:gd name="T4" fmla="*/ 0 w 30"/>
                <a:gd name="T5" fmla="*/ 8 h 26"/>
                <a:gd name="T6" fmla="*/ 6 w 30"/>
                <a:gd name="T7" fmla="*/ 0 h 26"/>
                <a:gd name="T8" fmla="*/ 13 w 30"/>
                <a:gd name="T9" fmla="*/ 10 h 26"/>
                <a:gd name="T10" fmla="*/ 14 w 30"/>
                <a:gd name="T11" fmla="*/ 12 h 26"/>
                <a:gd name="T12" fmla="*/ 24 w 30"/>
                <a:gd name="T13" fmla="*/ 5 h 26"/>
                <a:gd name="T14" fmla="*/ 23 w 30"/>
                <a:gd name="T15" fmla="*/ 18 h 26"/>
                <a:gd name="T16" fmla="*/ 13 w 30"/>
                <a:gd name="T17" fmla="*/ 26 h 26"/>
                <a:gd name="T18" fmla="*/ 10 w 30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6">
                  <a:moveTo>
                    <a:pt x="10" y="25"/>
                  </a:moveTo>
                  <a:cubicBezTo>
                    <a:pt x="8" y="25"/>
                    <a:pt x="7" y="23"/>
                    <a:pt x="6" y="21"/>
                  </a:cubicBezTo>
                  <a:cubicBezTo>
                    <a:pt x="4" y="17"/>
                    <a:pt x="0" y="12"/>
                    <a:pt x="0" y="8"/>
                  </a:cubicBezTo>
                  <a:cubicBezTo>
                    <a:pt x="0" y="5"/>
                    <a:pt x="3" y="0"/>
                    <a:pt x="6" y="0"/>
                  </a:cubicBezTo>
                  <a:cubicBezTo>
                    <a:pt x="11" y="0"/>
                    <a:pt x="13" y="6"/>
                    <a:pt x="13" y="10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3" y="8"/>
                    <a:pt x="20" y="3"/>
                    <a:pt x="24" y="5"/>
                  </a:cubicBezTo>
                  <a:cubicBezTo>
                    <a:pt x="30" y="7"/>
                    <a:pt x="26" y="14"/>
                    <a:pt x="23" y="18"/>
                  </a:cubicBezTo>
                  <a:cubicBezTo>
                    <a:pt x="21" y="20"/>
                    <a:pt x="16" y="26"/>
                    <a:pt x="13" y="26"/>
                  </a:cubicBezTo>
                  <a:cubicBezTo>
                    <a:pt x="11" y="26"/>
                    <a:pt x="10" y="26"/>
                    <a:pt x="10" y="25"/>
                  </a:cubicBezTo>
                  <a:close/>
                </a:path>
              </a:pathLst>
            </a:custGeom>
            <a:solidFill>
              <a:srgbClr val="563118"/>
            </a:solidFill>
            <a:ln w="12700">
              <a:solidFill>
                <a:schemeClr val="accent4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72895" y="2870341"/>
            <a:ext cx="1215264" cy="792088"/>
            <a:chOff x="1110615" y="2996952"/>
            <a:chExt cx="1215264" cy="792088"/>
          </a:xfrm>
        </p:grpSpPr>
        <p:sp>
          <p:nvSpPr>
            <p:cNvPr id="26" name="TextBox 12"/>
            <p:cNvSpPr txBox="1"/>
            <p:nvPr/>
          </p:nvSpPr>
          <p:spPr>
            <a:xfrm>
              <a:off x="1110615" y="3111932"/>
              <a:ext cx="811530" cy="6771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4400" b="1">
                  <a:ln w="12700">
                    <a:noFill/>
                  </a:ln>
                  <a:solidFill>
                    <a:schemeClr val="bg1"/>
                  </a:solidFill>
                  <a:effectLst/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en-US" altLang="zh-CN" b="0" dirty="0">
                  <a:solidFill>
                    <a:schemeClr val="tx1"/>
                  </a:solidFill>
                </a:rPr>
                <a:t>Part</a:t>
              </a:r>
              <a:endParaRPr lang="zh-CN" altLang="en-US" b="0" dirty="0">
                <a:solidFill>
                  <a:schemeClr val="tx1"/>
                </a:solidFill>
              </a:endParaRPr>
            </a:p>
          </p:txBody>
        </p:sp>
        <p:sp>
          <p:nvSpPr>
            <p:cNvPr id="118" name="Freeform 11"/>
            <p:cNvSpPr/>
            <p:nvPr/>
          </p:nvSpPr>
          <p:spPr bwMode="auto">
            <a:xfrm>
              <a:off x="1979015" y="2996952"/>
              <a:ext cx="346864" cy="711265"/>
            </a:xfrm>
            <a:custGeom>
              <a:avLst/>
              <a:gdLst>
                <a:gd name="T0" fmla="*/ 75 w 75"/>
                <a:gd name="T1" fmla="*/ 44 h 154"/>
                <a:gd name="T2" fmla="*/ 70 w 75"/>
                <a:gd name="T3" fmla="*/ 60 h 154"/>
                <a:gd name="T4" fmla="*/ 28 w 75"/>
                <a:gd name="T5" fmla="*/ 134 h 154"/>
                <a:gd name="T6" fmla="*/ 75 w 75"/>
                <a:gd name="T7" fmla="*/ 134 h 154"/>
                <a:gd name="T8" fmla="*/ 75 w 75"/>
                <a:gd name="T9" fmla="*/ 154 h 154"/>
                <a:gd name="T10" fmla="*/ 0 w 75"/>
                <a:gd name="T11" fmla="*/ 154 h 154"/>
                <a:gd name="T12" fmla="*/ 0 w 75"/>
                <a:gd name="T13" fmla="*/ 140 h 154"/>
                <a:gd name="T14" fmla="*/ 52 w 75"/>
                <a:gd name="T15" fmla="*/ 48 h 154"/>
                <a:gd name="T16" fmla="*/ 52 w 75"/>
                <a:gd name="T17" fmla="*/ 20 h 154"/>
                <a:gd name="T18" fmla="*/ 24 w 75"/>
                <a:gd name="T19" fmla="*/ 20 h 154"/>
                <a:gd name="T20" fmla="*/ 24 w 75"/>
                <a:gd name="T21" fmla="*/ 48 h 154"/>
                <a:gd name="T22" fmla="*/ 2 w 75"/>
                <a:gd name="T23" fmla="*/ 48 h 154"/>
                <a:gd name="T24" fmla="*/ 2 w 75"/>
                <a:gd name="T25" fmla="*/ 14 h 154"/>
                <a:gd name="T26" fmla="*/ 16 w 75"/>
                <a:gd name="T27" fmla="*/ 0 h 154"/>
                <a:gd name="T28" fmla="*/ 61 w 75"/>
                <a:gd name="T29" fmla="*/ 0 h 154"/>
                <a:gd name="T30" fmla="*/ 75 w 75"/>
                <a:gd name="T31" fmla="*/ 14 h 154"/>
                <a:gd name="T32" fmla="*/ 75 w 75"/>
                <a:gd name="T33" fmla="*/ 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" h="154">
                  <a:moveTo>
                    <a:pt x="75" y="44"/>
                  </a:moveTo>
                  <a:cubicBezTo>
                    <a:pt x="75" y="49"/>
                    <a:pt x="73" y="54"/>
                    <a:pt x="70" y="60"/>
                  </a:cubicBezTo>
                  <a:cubicBezTo>
                    <a:pt x="28" y="134"/>
                    <a:pt x="28" y="134"/>
                    <a:pt x="28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5"/>
                    <a:pt x="6" y="0"/>
                    <a:pt x="16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0" y="0"/>
                    <a:pt x="75" y="5"/>
                    <a:pt x="75" y="14"/>
                  </a:cubicBezTo>
                  <a:lnTo>
                    <a:pt x="75" y="44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3113" r="-43113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ChangeArrowheads="1"/>
          </p:cNvSpPr>
          <p:nvPr/>
        </p:nvSpPr>
        <p:spPr bwMode="gray">
          <a:xfrm>
            <a:off x="2181098" y="2600908"/>
            <a:ext cx="4993453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800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数据分布形态展示的基本方法</a:t>
            </a:r>
            <a:endParaRPr lang="zh-CN" altLang="en-US" sz="4800" b="1" dirty="0">
              <a:blipFill dpi="0" rotWithShape="1">
                <a:blip r:embed="rId1"/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576" y="2892284"/>
            <a:ext cx="1147754" cy="894577"/>
            <a:chOff x="971600" y="2872977"/>
            <a:chExt cx="1147754" cy="894577"/>
          </a:xfrm>
        </p:grpSpPr>
        <p:sp>
          <p:nvSpPr>
            <p:cNvPr id="4" name="TextBox 12"/>
            <p:cNvSpPr txBox="1"/>
            <p:nvPr/>
          </p:nvSpPr>
          <p:spPr>
            <a:xfrm>
              <a:off x="971600" y="3090446"/>
              <a:ext cx="931730" cy="6771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4400" b="1">
                  <a:ln w="12700">
                    <a:noFill/>
                  </a:ln>
                  <a:solidFill>
                    <a:schemeClr val="bg1"/>
                  </a:solidFill>
                  <a:effectLst/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blipFill dpi="0" rotWithShape="1">
                    <a:blip r:embed="rId2"/>
                    <a:srcRect/>
                    <a:tile tx="0" ty="0" sx="100000" sy="100000" flip="none" algn="tl"/>
                  </a:blipFill>
                </a:rPr>
                <a:t>Part</a:t>
              </a:r>
              <a:endParaRPr lang="zh-CN" altLang="en-US" dirty="0">
                <a:blipFill dpi="0" rotWithShape="1">
                  <a:blip r:embed="rId2"/>
                  <a:srcRect/>
                  <a:tile tx="0" ty="0" sx="100000" sy="100000" flip="none" algn="tl"/>
                </a:blipFill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1940686" y="2872977"/>
              <a:ext cx="178668" cy="791378"/>
            </a:xfrm>
            <a:custGeom>
              <a:avLst/>
              <a:gdLst>
                <a:gd name="T0" fmla="*/ 74 w 74"/>
                <a:gd name="T1" fmla="*/ 365 h 365"/>
                <a:gd name="T2" fmla="*/ 22 w 74"/>
                <a:gd name="T3" fmla="*/ 365 h 365"/>
                <a:gd name="T4" fmla="*/ 22 w 74"/>
                <a:gd name="T5" fmla="*/ 109 h 365"/>
                <a:gd name="T6" fmla="*/ 0 w 74"/>
                <a:gd name="T7" fmla="*/ 109 h 365"/>
                <a:gd name="T8" fmla="*/ 0 w 74"/>
                <a:gd name="T9" fmla="*/ 100 h 365"/>
                <a:gd name="T10" fmla="*/ 29 w 74"/>
                <a:gd name="T11" fmla="*/ 0 h 365"/>
                <a:gd name="T12" fmla="*/ 74 w 74"/>
                <a:gd name="T13" fmla="*/ 0 h 365"/>
                <a:gd name="T14" fmla="*/ 74 w 74"/>
                <a:gd name="T15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365">
                  <a:moveTo>
                    <a:pt x="74" y="365"/>
                  </a:moveTo>
                  <a:lnTo>
                    <a:pt x="22" y="365"/>
                  </a:lnTo>
                  <a:lnTo>
                    <a:pt x="22" y="109"/>
                  </a:lnTo>
                  <a:lnTo>
                    <a:pt x="0" y="109"/>
                  </a:lnTo>
                  <a:lnTo>
                    <a:pt x="0" y="100"/>
                  </a:lnTo>
                  <a:lnTo>
                    <a:pt x="29" y="0"/>
                  </a:lnTo>
                  <a:lnTo>
                    <a:pt x="74" y="0"/>
                  </a:lnTo>
                  <a:lnTo>
                    <a:pt x="74" y="365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6621" r="-196621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52320" y="2646412"/>
            <a:ext cx="1080120" cy="1386321"/>
            <a:chOff x="7230304" y="933723"/>
            <a:chExt cx="394594" cy="506457"/>
          </a:xfrm>
        </p:grpSpPr>
        <p:sp>
          <p:nvSpPr>
            <p:cNvPr id="9" name="Freeform 5"/>
            <p:cNvSpPr/>
            <p:nvPr/>
          </p:nvSpPr>
          <p:spPr bwMode="auto">
            <a:xfrm>
              <a:off x="7388265" y="1170356"/>
              <a:ext cx="4303" cy="31961"/>
            </a:xfrm>
            <a:custGeom>
              <a:avLst/>
              <a:gdLst>
                <a:gd name="T0" fmla="*/ 5 w 5"/>
                <a:gd name="T1" fmla="*/ 0 h 38"/>
                <a:gd name="T2" fmla="*/ 0 w 5"/>
                <a:gd name="T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38">
                  <a:moveTo>
                    <a:pt x="5" y="0"/>
                  </a:moveTo>
                  <a:cubicBezTo>
                    <a:pt x="5" y="0"/>
                    <a:pt x="0" y="27"/>
                    <a:pt x="0" y="38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7431903" y="1167898"/>
              <a:ext cx="8605" cy="27659"/>
            </a:xfrm>
            <a:custGeom>
              <a:avLst/>
              <a:gdLst>
                <a:gd name="T0" fmla="*/ 0 w 10"/>
                <a:gd name="T1" fmla="*/ 0 h 33"/>
                <a:gd name="T2" fmla="*/ 10 w 10"/>
                <a:gd name="T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33">
                  <a:moveTo>
                    <a:pt x="0" y="0"/>
                  </a:moveTo>
                  <a:cubicBezTo>
                    <a:pt x="0" y="0"/>
                    <a:pt x="7" y="13"/>
                    <a:pt x="10" y="33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7462020" y="1147000"/>
              <a:ext cx="23971" cy="20283"/>
            </a:xfrm>
            <a:custGeom>
              <a:avLst/>
              <a:gdLst>
                <a:gd name="T0" fmla="*/ 0 w 29"/>
                <a:gd name="T1" fmla="*/ 0 h 24"/>
                <a:gd name="T2" fmla="*/ 29 w 29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" h="24">
                  <a:moveTo>
                    <a:pt x="0" y="0"/>
                  </a:moveTo>
                  <a:cubicBezTo>
                    <a:pt x="0" y="0"/>
                    <a:pt x="27" y="13"/>
                    <a:pt x="29" y="2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7367982" y="1353517"/>
              <a:ext cx="242165" cy="86663"/>
            </a:xfrm>
            <a:custGeom>
              <a:avLst/>
              <a:gdLst>
                <a:gd name="T0" fmla="*/ 281 w 289"/>
                <a:gd name="T1" fmla="*/ 0 h 104"/>
                <a:gd name="T2" fmla="*/ 289 w 289"/>
                <a:gd name="T3" fmla="*/ 3 h 104"/>
                <a:gd name="T4" fmla="*/ 166 w 289"/>
                <a:gd name="T5" fmla="*/ 97 h 104"/>
                <a:gd name="T6" fmla="*/ 0 w 289"/>
                <a:gd name="T7" fmla="*/ 40 h 104"/>
                <a:gd name="T8" fmla="*/ 21 w 289"/>
                <a:gd name="T9" fmla="*/ 30 h 104"/>
                <a:gd name="T10" fmla="*/ 32 w 289"/>
                <a:gd name="T11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04">
                  <a:moveTo>
                    <a:pt x="281" y="0"/>
                  </a:moveTo>
                  <a:cubicBezTo>
                    <a:pt x="289" y="3"/>
                    <a:pt x="289" y="3"/>
                    <a:pt x="289" y="3"/>
                  </a:cubicBezTo>
                  <a:cubicBezTo>
                    <a:pt x="289" y="3"/>
                    <a:pt x="215" y="72"/>
                    <a:pt x="166" y="97"/>
                  </a:cubicBezTo>
                  <a:cubicBezTo>
                    <a:pt x="166" y="97"/>
                    <a:pt x="75" y="104"/>
                    <a:pt x="0" y="40"/>
                  </a:cubicBezTo>
                  <a:cubicBezTo>
                    <a:pt x="0" y="40"/>
                    <a:pt x="6" y="38"/>
                    <a:pt x="21" y="30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7348928" y="1286522"/>
              <a:ext cx="275970" cy="120468"/>
            </a:xfrm>
            <a:custGeom>
              <a:avLst/>
              <a:gdLst>
                <a:gd name="T0" fmla="*/ 172 w 330"/>
                <a:gd name="T1" fmla="*/ 11 h 144"/>
                <a:gd name="T2" fmla="*/ 193 w 330"/>
                <a:gd name="T3" fmla="*/ 0 h 144"/>
                <a:gd name="T4" fmla="*/ 212 w 330"/>
                <a:gd name="T5" fmla="*/ 14 h 144"/>
                <a:gd name="T6" fmla="*/ 235 w 330"/>
                <a:gd name="T7" fmla="*/ 27 h 144"/>
                <a:gd name="T8" fmla="*/ 330 w 330"/>
                <a:gd name="T9" fmla="*/ 61 h 144"/>
                <a:gd name="T10" fmla="*/ 234 w 330"/>
                <a:gd name="T11" fmla="*/ 109 h 144"/>
                <a:gd name="T12" fmla="*/ 151 w 330"/>
                <a:gd name="T13" fmla="*/ 133 h 144"/>
                <a:gd name="T14" fmla="*/ 0 w 330"/>
                <a:gd name="T15" fmla="*/ 36 h 144"/>
                <a:gd name="T16" fmla="*/ 35 w 330"/>
                <a:gd name="T17" fmla="*/ 39 h 144"/>
                <a:gd name="T18" fmla="*/ 46 w 330"/>
                <a:gd name="T19" fmla="*/ 39 h 144"/>
                <a:gd name="T20" fmla="*/ 62 w 330"/>
                <a:gd name="T21" fmla="*/ 37 h 144"/>
                <a:gd name="T22" fmla="*/ 115 w 330"/>
                <a:gd name="T23" fmla="*/ 26 h 144"/>
                <a:gd name="T24" fmla="*/ 156 w 330"/>
                <a:gd name="T25" fmla="*/ 17 h 144"/>
                <a:gd name="T26" fmla="*/ 162 w 330"/>
                <a:gd name="T27" fmla="*/ 1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0" h="144">
                  <a:moveTo>
                    <a:pt x="172" y="11"/>
                  </a:moveTo>
                  <a:cubicBezTo>
                    <a:pt x="172" y="11"/>
                    <a:pt x="181" y="9"/>
                    <a:pt x="193" y="0"/>
                  </a:cubicBezTo>
                  <a:cubicBezTo>
                    <a:pt x="193" y="0"/>
                    <a:pt x="200" y="6"/>
                    <a:pt x="212" y="14"/>
                  </a:cubicBezTo>
                  <a:cubicBezTo>
                    <a:pt x="235" y="27"/>
                    <a:pt x="235" y="27"/>
                    <a:pt x="235" y="27"/>
                  </a:cubicBezTo>
                  <a:cubicBezTo>
                    <a:pt x="261" y="42"/>
                    <a:pt x="295" y="57"/>
                    <a:pt x="330" y="61"/>
                  </a:cubicBezTo>
                  <a:cubicBezTo>
                    <a:pt x="330" y="61"/>
                    <a:pt x="291" y="91"/>
                    <a:pt x="234" y="109"/>
                  </a:cubicBezTo>
                  <a:cubicBezTo>
                    <a:pt x="189" y="123"/>
                    <a:pt x="151" y="133"/>
                    <a:pt x="151" y="133"/>
                  </a:cubicBezTo>
                  <a:cubicBezTo>
                    <a:pt x="56" y="144"/>
                    <a:pt x="0" y="36"/>
                    <a:pt x="0" y="36"/>
                  </a:cubicBezTo>
                  <a:cubicBezTo>
                    <a:pt x="9" y="39"/>
                    <a:pt x="21" y="40"/>
                    <a:pt x="35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79" y="34"/>
                    <a:pt x="98" y="30"/>
                    <a:pt x="115" y="2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62" y="15"/>
                    <a:pt x="162" y="15"/>
                    <a:pt x="162" y="15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7403630" y="1370726"/>
              <a:ext cx="75600" cy="27044"/>
            </a:xfrm>
            <a:custGeom>
              <a:avLst/>
              <a:gdLst>
                <a:gd name="T0" fmla="*/ 91 w 91"/>
                <a:gd name="T1" fmla="*/ 30 h 32"/>
                <a:gd name="T2" fmla="*/ 49 w 91"/>
                <a:gd name="T3" fmla="*/ 0 h 32"/>
                <a:gd name="T4" fmla="*/ 0 w 91"/>
                <a:gd name="T5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" h="32">
                  <a:moveTo>
                    <a:pt x="91" y="30"/>
                  </a:moveTo>
                  <a:cubicBezTo>
                    <a:pt x="91" y="30"/>
                    <a:pt x="55" y="32"/>
                    <a:pt x="49" y="0"/>
                  </a:cubicBezTo>
                  <a:cubicBezTo>
                    <a:pt x="49" y="0"/>
                    <a:pt x="30" y="24"/>
                    <a:pt x="0" y="9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7304060" y="1008708"/>
              <a:ext cx="163492" cy="138292"/>
            </a:xfrm>
            <a:custGeom>
              <a:avLst/>
              <a:gdLst>
                <a:gd name="T0" fmla="*/ 196 w 196"/>
                <a:gd name="T1" fmla="*/ 101 h 165"/>
                <a:gd name="T2" fmla="*/ 131 w 196"/>
                <a:gd name="T3" fmla="*/ 142 h 165"/>
                <a:gd name="T4" fmla="*/ 69 w 196"/>
                <a:gd name="T5" fmla="*/ 159 h 165"/>
                <a:gd name="T6" fmla="*/ 12 w 196"/>
                <a:gd name="T7" fmla="*/ 142 h 165"/>
                <a:gd name="T8" fmla="*/ 17 w 196"/>
                <a:gd name="T9" fmla="*/ 36 h 165"/>
                <a:gd name="T10" fmla="*/ 36 w 196"/>
                <a:gd name="T11" fmla="*/ 12 h 165"/>
                <a:gd name="T12" fmla="*/ 87 w 196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165">
                  <a:moveTo>
                    <a:pt x="196" y="101"/>
                  </a:moveTo>
                  <a:cubicBezTo>
                    <a:pt x="177" y="119"/>
                    <a:pt x="151" y="133"/>
                    <a:pt x="131" y="142"/>
                  </a:cubicBezTo>
                  <a:cubicBezTo>
                    <a:pt x="112" y="150"/>
                    <a:pt x="90" y="157"/>
                    <a:pt x="69" y="159"/>
                  </a:cubicBezTo>
                  <a:cubicBezTo>
                    <a:pt x="48" y="162"/>
                    <a:pt x="21" y="165"/>
                    <a:pt x="12" y="142"/>
                  </a:cubicBezTo>
                  <a:cubicBezTo>
                    <a:pt x="0" y="111"/>
                    <a:pt x="2" y="66"/>
                    <a:pt x="17" y="36"/>
                  </a:cubicBezTo>
                  <a:cubicBezTo>
                    <a:pt x="19" y="32"/>
                    <a:pt x="30" y="12"/>
                    <a:pt x="36" y="12"/>
                  </a:cubicBezTo>
                  <a:cubicBezTo>
                    <a:pt x="36" y="12"/>
                    <a:pt x="60" y="14"/>
                    <a:pt x="87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7320655" y="942328"/>
              <a:ext cx="169024" cy="141365"/>
            </a:xfrm>
            <a:custGeom>
              <a:avLst/>
              <a:gdLst>
                <a:gd name="T0" fmla="*/ 13 w 202"/>
                <a:gd name="T1" fmla="*/ 85 h 169"/>
                <a:gd name="T2" fmla="*/ 2 w 202"/>
                <a:gd name="T3" fmla="*/ 32 h 169"/>
                <a:gd name="T4" fmla="*/ 8 w 202"/>
                <a:gd name="T5" fmla="*/ 18 h 169"/>
                <a:gd name="T6" fmla="*/ 37 w 202"/>
                <a:gd name="T7" fmla="*/ 3 h 169"/>
                <a:gd name="T8" fmla="*/ 53 w 202"/>
                <a:gd name="T9" fmla="*/ 10 h 169"/>
                <a:gd name="T10" fmla="*/ 88 w 202"/>
                <a:gd name="T11" fmla="*/ 57 h 169"/>
                <a:gd name="T12" fmla="*/ 97 w 202"/>
                <a:gd name="T13" fmla="*/ 57 h 169"/>
                <a:gd name="T14" fmla="*/ 121 w 202"/>
                <a:gd name="T15" fmla="*/ 62 h 169"/>
                <a:gd name="T16" fmla="*/ 183 w 202"/>
                <a:gd name="T17" fmla="*/ 107 h 169"/>
                <a:gd name="T18" fmla="*/ 186 w 202"/>
                <a:gd name="T1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169">
                  <a:moveTo>
                    <a:pt x="13" y="85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0" y="20"/>
                    <a:pt x="8" y="18"/>
                    <a:pt x="8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7" y="0"/>
                    <a:pt x="53" y="10"/>
                    <a:pt x="53" y="10"/>
                  </a:cubicBezTo>
                  <a:cubicBezTo>
                    <a:pt x="53" y="10"/>
                    <a:pt x="88" y="57"/>
                    <a:pt x="88" y="57"/>
                  </a:cubicBezTo>
                  <a:cubicBezTo>
                    <a:pt x="88" y="58"/>
                    <a:pt x="96" y="57"/>
                    <a:pt x="97" y="57"/>
                  </a:cubicBezTo>
                  <a:cubicBezTo>
                    <a:pt x="105" y="58"/>
                    <a:pt x="113" y="60"/>
                    <a:pt x="121" y="62"/>
                  </a:cubicBezTo>
                  <a:cubicBezTo>
                    <a:pt x="147" y="70"/>
                    <a:pt x="166" y="86"/>
                    <a:pt x="183" y="107"/>
                  </a:cubicBezTo>
                  <a:cubicBezTo>
                    <a:pt x="202" y="129"/>
                    <a:pt x="199" y="150"/>
                    <a:pt x="186" y="169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7359992" y="970601"/>
              <a:ext cx="7990" cy="12293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7342167" y="977362"/>
              <a:ext cx="4917" cy="14751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7322499" y="933723"/>
              <a:ext cx="25815" cy="23356"/>
            </a:xfrm>
            <a:custGeom>
              <a:avLst/>
              <a:gdLst>
                <a:gd name="T0" fmla="*/ 31 w 31"/>
                <a:gd name="T1" fmla="*/ 13 h 28"/>
                <a:gd name="T2" fmla="*/ 25 w 31"/>
                <a:gd name="T3" fmla="*/ 5 h 28"/>
                <a:gd name="T4" fmla="*/ 16 w 31"/>
                <a:gd name="T5" fmla="*/ 2 h 28"/>
                <a:gd name="T6" fmla="*/ 4 w 31"/>
                <a:gd name="T7" fmla="*/ 7 h 28"/>
                <a:gd name="T8" fmla="*/ 2 w 31"/>
                <a:gd name="T9" fmla="*/ 17 h 28"/>
                <a:gd name="T10" fmla="*/ 4 w 31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8">
                  <a:moveTo>
                    <a:pt x="31" y="13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1" y="0"/>
                    <a:pt x="16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0" y="11"/>
                    <a:pt x="2" y="17"/>
                  </a:cubicBezTo>
                  <a:cubicBezTo>
                    <a:pt x="4" y="28"/>
                    <a:pt x="4" y="28"/>
                    <a:pt x="4" y="28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7230304" y="954620"/>
              <a:ext cx="95268" cy="170868"/>
            </a:xfrm>
            <a:custGeom>
              <a:avLst/>
              <a:gdLst>
                <a:gd name="T0" fmla="*/ 112 w 114"/>
                <a:gd name="T1" fmla="*/ 0 h 204"/>
                <a:gd name="T2" fmla="*/ 7 w 114"/>
                <a:gd name="T3" fmla="*/ 186 h 204"/>
                <a:gd name="T4" fmla="*/ 11 w 114"/>
                <a:gd name="T5" fmla="*/ 199 h 204"/>
                <a:gd name="T6" fmla="*/ 28 w 114"/>
                <a:gd name="T7" fmla="*/ 194 h 204"/>
                <a:gd name="T8" fmla="*/ 114 w 114"/>
                <a:gd name="T9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04">
                  <a:moveTo>
                    <a:pt x="112" y="0"/>
                  </a:moveTo>
                  <a:cubicBezTo>
                    <a:pt x="7" y="186"/>
                    <a:pt x="7" y="186"/>
                    <a:pt x="7" y="186"/>
                  </a:cubicBezTo>
                  <a:cubicBezTo>
                    <a:pt x="7" y="186"/>
                    <a:pt x="0" y="194"/>
                    <a:pt x="11" y="199"/>
                  </a:cubicBezTo>
                  <a:cubicBezTo>
                    <a:pt x="11" y="199"/>
                    <a:pt x="23" y="204"/>
                    <a:pt x="28" y="194"/>
                  </a:cubicBezTo>
                  <a:cubicBezTo>
                    <a:pt x="54" y="142"/>
                    <a:pt x="114" y="36"/>
                    <a:pt x="114" y="36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7233377" y="1121186"/>
              <a:ext cx="101414" cy="228029"/>
            </a:xfrm>
            <a:custGeom>
              <a:avLst/>
              <a:gdLst>
                <a:gd name="T0" fmla="*/ 121 w 121"/>
                <a:gd name="T1" fmla="*/ 272 h 273"/>
                <a:gd name="T2" fmla="*/ 103 w 121"/>
                <a:gd name="T3" fmla="*/ 223 h 273"/>
                <a:gd name="T4" fmla="*/ 90 w 121"/>
                <a:gd name="T5" fmla="*/ 186 h 273"/>
                <a:gd name="T6" fmla="*/ 82 w 121"/>
                <a:gd name="T7" fmla="*/ 162 h 273"/>
                <a:gd name="T8" fmla="*/ 25 w 121"/>
                <a:gd name="T9" fmla="*/ 8 h 273"/>
                <a:gd name="T10" fmla="*/ 10 w 121"/>
                <a:gd name="T11" fmla="*/ 5 h 273"/>
                <a:gd name="T12" fmla="*/ 3 w 121"/>
                <a:gd name="T13" fmla="*/ 14 h 273"/>
                <a:gd name="T14" fmla="*/ 61 w 121"/>
                <a:gd name="T15" fmla="*/ 165 h 273"/>
                <a:gd name="T16" fmla="*/ 69 w 121"/>
                <a:gd name="T17" fmla="*/ 186 h 273"/>
                <a:gd name="T18" fmla="*/ 83 w 121"/>
                <a:gd name="T19" fmla="*/ 226 h 273"/>
                <a:gd name="T20" fmla="*/ 100 w 121"/>
                <a:gd name="T2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273">
                  <a:moveTo>
                    <a:pt x="121" y="272"/>
                  </a:moveTo>
                  <a:cubicBezTo>
                    <a:pt x="103" y="223"/>
                    <a:pt x="103" y="223"/>
                    <a:pt x="103" y="223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1" y="0"/>
                    <a:pt x="10" y="5"/>
                    <a:pt x="10" y="5"/>
                  </a:cubicBezTo>
                  <a:cubicBezTo>
                    <a:pt x="0" y="8"/>
                    <a:pt x="3" y="14"/>
                    <a:pt x="3" y="14"/>
                  </a:cubicBezTo>
                  <a:cubicBezTo>
                    <a:pt x="61" y="165"/>
                    <a:pt x="61" y="165"/>
                    <a:pt x="61" y="165"/>
                  </a:cubicBezTo>
                  <a:cubicBezTo>
                    <a:pt x="69" y="186"/>
                    <a:pt x="69" y="186"/>
                    <a:pt x="69" y="18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100" y="273"/>
                    <a:pt x="100" y="273"/>
                    <a:pt x="100" y="273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7238909" y="1349829"/>
              <a:ext cx="159190" cy="66380"/>
            </a:xfrm>
            <a:custGeom>
              <a:avLst/>
              <a:gdLst>
                <a:gd name="T0" fmla="*/ 191 w 191"/>
                <a:gd name="T1" fmla="*/ 68 h 79"/>
                <a:gd name="T2" fmla="*/ 105 w 191"/>
                <a:gd name="T3" fmla="*/ 78 h 79"/>
                <a:gd name="T4" fmla="*/ 44 w 191"/>
                <a:gd name="T5" fmla="*/ 75 h 79"/>
                <a:gd name="T6" fmla="*/ 21 w 191"/>
                <a:gd name="T7" fmla="*/ 70 h 79"/>
                <a:gd name="T8" fmla="*/ 4 w 191"/>
                <a:gd name="T9" fmla="*/ 62 h 79"/>
                <a:gd name="T10" fmla="*/ 2 w 191"/>
                <a:gd name="T11" fmla="*/ 44 h 79"/>
                <a:gd name="T12" fmla="*/ 2 w 191"/>
                <a:gd name="T13" fmla="*/ 44 h 79"/>
                <a:gd name="T14" fmla="*/ 21 w 191"/>
                <a:gd name="T15" fmla="*/ 22 h 79"/>
                <a:gd name="T16" fmla="*/ 51 w 191"/>
                <a:gd name="T17" fmla="*/ 8 h 79"/>
                <a:gd name="T18" fmla="*/ 69 w 191"/>
                <a:gd name="T19" fmla="*/ 3 h 79"/>
                <a:gd name="T20" fmla="*/ 105 w 191"/>
                <a:gd name="T21" fmla="*/ 0 h 79"/>
                <a:gd name="T22" fmla="*/ 168 w 191"/>
                <a:gd name="T23" fmla="*/ 1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79">
                  <a:moveTo>
                    <a:pt x="191" y="68"/>
                  </a:moveTo>
                  <a:cubicBezTo>
                    <a:pt x="161" y="79"/>
                    <a:pt x="105" y="78"/>
                    <a:pt x="105" y="78"/>
                  </a:cubicBezTo>
                  <a:cubicBezTo>
                    <a:pt x="85" y="78"/>
                    <a:pt x="64" y="78"/>
                    <a:pt x="44" y="75"/>
                  </a:cubicBezTo>
                  <a:cubicBezTo>
                    <a:pt x="36" y="74"/>
                    <a:pt x="29" y="73"/>
                    <a:pt x="21" y="70"/>
                  </a:cubicBezTo>
                  <a:cubicBezTo>
                    <a:pt x="15" y="69"/>
                    <a:pt x="8" y="66"/>
                    <a:pt x="4" y="62"/>
                  </a:cubicBezTo>
                  <a:cubicBezTo>
                    <a:pt x="0" y="57"/>
                    <a:pt x="1" y="50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34"/>
                    <a:pt x="13" y="28"/>
                    <a:pt x="21" y="22"/>
                  </a:cubicBezTo>
                  <a:cubicBezTo>
                    <a:pt x="30" y="16"/>
                    <a:pt x="40" y="11"/>
                    <a:pt x="51" y="8"/>
                  </a:cubicBezTo>
                  <a:cubicBezTo>
                    <a:pt x="57" y="6"/>
                    <a:pt x="63" y="4"/>
                    <a:pt x="69" y="3"/>
                  </a:cubicBezTo>
                  <a:cubicBezTo>
                    <a:pt x="81" y="1"/>
                    <a:pt x="93" y="0"/>
                    <a:pt x="105" y="0"/>
                  </a:cubicBezTo>
                  <a:cubicBezTo>
                    <a:pt x="128" y="0"/>
                    <a:pt x="150" y="4"/>
                    <a:pt x="168" y="11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7258577" y="1381790"/>
              <a:ext cx="97727" cy="6146"/>
            </a:xfrm>
            <a:custGeom>
              <a:avLst/>
              <a:gdLst>
                <a:gd name="T0" fmla="*/ 117 w 117"/>
                <a:gd name="T1" fmla="*/ 4 h 7"/>
                <a:gd name="T2" fmla="*/ 17 w 117"/>
                <a:gd name="T3" fmla="*/ 3 h 7"/>
                <a:gd name="T4" fmla="*/ 0 w 11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7">
                  <a:moveTo>
                    <a:pt x="117" y="4"/>
                  </a:moveTo>
                  <a:cubicBezTo>
                    <a:pt x="77" y="7"/>
                    <a:pt x="41" y="5"/>
                    <a:pt x="17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9" y="275167"/>
            <a:ext cx="1967015" cy="528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一、数据背景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1556793"/>
            <a:ext cx="13004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数据背景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1628066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27936" y="3121920"/>
            <a:ext cx="7777170" cy="615315"/>
            <a:chOff x="1124347" y="1581825"/>
            <a:chExt cx="7777170" cy="615315"/>
          </a:xfrm>
        </p:grpSpPr>
        <p:sp>
          <p:nvSpPr>
            <p:cNvPr id="32" name="椭圆 31"/>
            <p:cNvSpPr/>
            <p:nvPr/>
          </p:nvSpPr>
          <p:spPr>
            <a:xfrm>
              <a:off x="1124347" y="1623664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1410702" y="1581825"/>
              <a:ext cx="7490815" cy="615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defTabSz="342900">
                <a:lnSpc>
                  <a:spcPct val="100000"/>
                </a:lnSpc>
                <a:defRPr/>
              </a:pPr>
              <a:r>
                <a:rPr lang="zh-CN" altLang="en-US" sz="2000" kern="100" dirty="0">
                  <a:latin typeface="STZhongsong" panose="02010600040101010101" pitchFamily="2" charset="-122"/>
                  <a:ea typeface="STZhongsong" panose="02010600040101010101" pitchFamily="2" charset="-122"/>
                  <a:cs typeface="Arial" panose="020B0604020202020204" pitchFamily="34" charset="0"/>
                </a:rPr>
                <a:t>重点关注</a:t>
              </a:r>
              <a:r>
                <a:rPr lang="en-US" altLang="zh-CN" sz="2000" kern="100" dirty="0">
                  <a:latin typeface="STZhongsong" panose="02010600040101010101" pitchFamily="2" charset="-122"/>
                  <a:ea typeface="STZhongsong" panose="02010600040101010101" pitchFamily="2" charset="-122"/>
                  <a:cs typeface="Arial" panose="020B0604020202020204" pitchFamily="34" charset="0"/>
                </a:rPr>
                <a:t>4S</a:t>
              </a:r>
              <a:r>
                <a:rPr lang="zh-CN" altLang="en-US" sz="2000" kern="100" dirty="0">
                  <a:latin typeface="STZhongsong" panose="02010600040101010101" pitchFamily="2" charset="-122"/>
                  <a:ea typeface="STZhongsong" panose="02010600040101010101" pitchFamily="2" charset="-122"/>
                  <a:cs typeface="Arial" panose="020B0604020202020204" pitchFamily="34" charset="0"/>
                </a:rPr>
                <a:t>店车辆销售价格分布情况，并依据结果以更好判断消费者价格预期，制定更好的价格策略和营销方式</a:t>
              </a:r>
              <a:endParaRPr lang="zh-CN" altLang="en-US" sz="2000" kern="1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08251" y="2335315"/>
            <a:ext cx="7777170" cy="307340"/>
            <a:chOff x="1124347" y="1581825"/>
            <a:chExt cx="7777170" cy="307340"/>
          </a:xfrm>
        </p:grpSpPr>
        <p:sp>
          <p:nvSpPr>
            <p:cNvPr id="35" name="椭圆 34"/>
            <p:cNvSpPr/>
            <p:nvPr/>
          </p:nvSpPr>
          <p:spPr>
            <a:xfrm>
              <a:off x="1124347" y="1623664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6" name="TextBox 5"/>
            <p:cNvSpPr txBox="1"/>
            <p:nvPr/>
          </p:nvSpPr>
          <p:spPr>
            <a:xfrm>
              <a:off x="1410702" y="1581825"/>
              <a:ext cx="7490815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defTabSz="342900">
                <a:lnSpc>
                  <a:spcPct val="100000"/>
                </a:lnSpc>
                <a:defRPr/>
              </a:pPr>
              <a:r>
                <a:rPr lang="zh-CN" altLang="en-US" sz="2000" kern="100" dirty="0">
                  <a:latin typeface="STZhongsong" panose="02010600040101010101" pitchFamily="2" charset="-122"/>
                  <a:ea typeface="STZhongsong" panose="02010600040101010101" pitchFamily="2" charset="-122"/>
                  <a:cs typeface="Arial" panose="020B0604020202020204" pitchFamily="34" charset="0"/>
                </a:rPr>
                <a:t>汽车4S店客户购买车辆的具体信息</a:t>
              </a:r>
              <a:endParaRPr lang="zh-CN" altLang="en-US" sz="2000" kern="1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08251" y="4100455"/>
            <a:ext cx="7777170" cy="615315"/>
            <a:chOff x="1124347" y="1581825"/>
            <a:chExt cx="7777170" cy="615315"/>
          </a:xfrm>
        </p:grpSpPr>
        <p:sp>
          <p:nvSpPr>
            <p:cNvPr id="5" name="椭圆 4"/>
            <p:cNvSpPr/>
            <p:nvPr/>
          </p:nvSpPr>
          <p:spPr>
            <a:xfrm>
              <a:off x="1124347" y="1623664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10702" y="1581825"/>
              <a:ext cx="7490815" cy="615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defTabSz="342900">
                <a:lnSpc>
                  <a:spcPct val="100000"/>
                </a:lnSpc>
                <a:defRPr/>
              </a:pPr>
              <a:r>
                <a:rPr lang="zh-CN" altLang="en-US" sz="2000" kern="100" dirty="0">
                  <a:latin typeface="STZhongsong" panose="02010600040101010101" pitchFamily="2" charset="-122"/>
                  <a:ea typeface="STZhongsong" panose="02010600040101010101" pitchFamily="2" charset="-122"/>
                  <a:cs typeface="Arial" panose="020B0604020202020204" pitchFamily="34" charset="0"/>
                </a:rPr>
                <a:t>了解不同消费人群的消费能力和消费习惯，根据不同车辆型号的价格分布，为新产品的开发和定价提供数据支撑</a:t>
              </a:r>
              <a:endParaRPr lang="zh-CN" altLang="en-US" sz="2000" kern="1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一、数据背景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1627913"/>
            <a:ext cx="15798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数据列描述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1678866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" name="表格 1"/>
          <p:cNvGraphicFramePr/>
          <p:nvPr/>
        </p:nvGraphicFramePr>
        <p:xfrm>
          <a:off x="1124585" y="2490471"/>
          <a:ext cx="6412230" cy="540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810"/>
                <a:gridCol w="4249420"/>
              </a:tblGrid>
              <a:tr h="540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CUST_SEX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客户性别：1=男 2=女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CUST_MARRY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客户婚姻状况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CAR_MODEL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车型代码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CAR_PRICE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车辆销售价格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IS_LOAN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是否贷款买车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+mj-lt"/>
                          <a:cs typeface="+mj-lt"/>
                        </a:rPr>
                        <a:t>BUYERPART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车主性质：1=个人, 2=公司, 3=机关, 4=组织,5=其他</a:t>
                      </a:r>
                      <a:endParaRPr lang="zh-CN" sz="18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一、数据背景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1340893"/>
            <a:ext cx="15798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清洗前数据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1391846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5" y="1916430"/>
            <a:ext cx="7103110" cy="4507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二、数据清洗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1305968"/>
            <a:ext cx="162115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数据</a:t>
            </a:r>
            <a:r>
              <a:rPr lang="en-US" altLang="zh-CN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3σ</a:t>
            </a:r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清洗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1356921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049655" y="1856740"/>
            <a:ext cx="7044055" cy="30365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sigma</a:t>
            </a:r>
            <a:r>
              <a:rPr lang="zh-CN" altLang="en-US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_filter &lt;-function(data,models){</a:t>
            </a:r>
            <a:endParaRPr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 data = filter(data,(data$CAR_MODEL==models))</a:t>
            </a:r>
            <a:endParaRPr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 mean = mean(data$CAR_PRICE)</a:t>
            </a:r>
            <a:endParaRPr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 sd = sd(data$CAR_PRICE)</a:t>
            </a:r>
            <a:endParaRPr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 result = na.omit(filter(data,(data$CAR_PRICE&gt;= mean-3*sd)&amp;(data$CAR_PRICE&lt;= mean + 3*sd)))</a:t>
            </a:r>
            <a:endParaRPr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  return(result)</a:t>
            </a:r>
            <a:endParaRPr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9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}</a:t>
            </a:r>
            <a:endParaRPr lang="zh-CN" altLang="en-US" sz="19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1049655" y="5126355"/>
            <a:ext cx="6827520" cy="753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defTabSz="342900">
              <a:lnSpc>
                <a:spcPct val="100000"/>
              </a:lnSpc>
              <a:defRPr/>
            </a:pPr>
            <a:r>
              <a:rPr lang="zh-CN" altLang="en-US" sz="2000" kern="100" dirty="0">
                <a:latin typeface="+mj-lt"/>
                <a:ea typeface="+mj-ea"/>
                <a:cs typeface="+mj-lt"/>
              </a:rPr>
              <a:t>（</a:t>
            </a:r>
            <a:r>
              <a:rPr lang="en-US" altLang="zh-CN" sz="2000" kern="100" dirty="0">
                <a:latin typeface="+mj-lt"/>
                <a:ea typeface="+mj-ea"/>
                <a:cs typeface="+mj-lt"/>
              </a:rPr>
              <a:t>1</a:t>
            </a:r>
            <a:r>
              <a:rPr lang="zh-CN" altLang="en-US" sz="2000" kern="100" dirty="0">
                <a:latin typeface="+mj-lt"/>
                <a:ea typeface="+mj-ea"/>
                <a:cs typeface="+mj-lt"/>
              </a:rPr>
              <a:t>）使用</a:t>
            </a:r>
            <a:r>
              <a:rPr lang="en-US" altLang="zh-CN" sz="2000" kern="100" dirty="0">
                <a:latin typeface="+mj-lt"/>
                <a:ea typeface="+mj-ea"/>
                <a:cs typeface="+mj-lt"/>
              </a:rPr>
              <a:t>3σ</a:t>
            </a:r>
            <a:r>
              <a:rPr lang="zh-CN" altLang="en-US" sz="2000" kern="100" dirty="0">
                <a:latin typeface="+mj-lt"/>
                <a:ea typeface="+mj-ea"/>
                <a:cs typeface="+mj-lt"/>
              </a:rPr>
              <a:t>原则进行筛选</a:t>
            </a:r>
            <a:r>
              <a:rPr lang="zh-CN" altLang="en-US" kern="100" dirty="0">
                <a:latin typeface="+mj-lt"/>
                <a:ea typeface="+mj-ea"/>
                <a:cs typeface="+mj-lt"/>
              </a:rPr>
              <a:t>（曹晓波在《我国股票市场稳定性影响因素的实证研究》第34页中使用3σ方法判断股票数据的离群点，他认为超出均值上下1.5σ的波动为异常波动，应该予以舍弃。）</a:t>
            </a:r>
            <a:endParaRPr lang="zh-CN" altLang="en-US" kern="100" dirty="0">
              <a:latin typeface="+mj-lt"/>
              <a:ea typeface="+mj-ea"/>
              <a:cs typeface="+mj-lt"/>
            </a:endParaRPr>
          </a:p>
          <a:p>
            <a:pPr algn="l" defTabSz="342900">
              <a:lnSpc>
                <a:spcPct val="100000"/>
              </a:lnSpc>
              <a:defRPr/>
            </a:pPr>
            <a:r>
              <a:rPr lang="zh-CN" altLang="en-US" sz="2000" kern="100" dirty="0">
                <a:latin typeface="+mj-lt"/>
                <a:ea typeface="+mj-ea"/>
                <a:cs typeface="+mj-lt"/>
              </a:rPr>
              <a:t>（2）选择需要的特征值列，减少运算代价</a:t>
            </a:r>
            <a:endParaRPr lang="zh-CN" altLang="en-US" sz="2000" kern="100" dirty="0">
              <a:latin typeface="+mj-lt"/>
              <a:ea typeface="+mj-ea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二、数据分布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1412776"/>
            <a:ext cx="18592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数据分布展示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1463729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7" name="图片 6" descr="%4]L7GDS7`D9{[MU6OE4}3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6" y="2060848"/>
            <a:ext cx="4393565" cy="3320415"/>
          </a:xfrm>
          <a:prstGeom prst="rect">
            <a:avLst/>
          </a:prstGeom>
        </p:spPr>
      </p:pic>
      <p:pic>
        <p:nvPicPr>
          <p:cNvPr id="9" name="图片 8" descr="GC)96]X`MHTHW{NGF818L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0" y="2060848"/>
            <a:ext cx="4378960" cy="3320415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480531" y="5474405"/>
            <a:ext cx="18401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342900">
              <a:lnSpc>
                <a:spcPct val="100000"/>
              </a:lnSpc>
              <a:defRPr/>
            </a:pPr>
            <a:r>
              <a:rPr lang="zh-CN" altLang="en-US" sz="2000" kern="1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汽车价格直方图</a:t>
            </a:r>
            <a:endParaRPr lang="zh-CN" altLang="en-US" sz="2000" kern="1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5418052" y="5474405"/>
            <a:ext cx="27376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342900">
              <a:lnSpc>
                <a:spcPct val="100000"/>
              </a:lnSpc>
              <a:defRPr/>
            </a:pPr>
            <a:r>
              <a:rPr lang="zh-CN" altLang="en-US" sz="2000" kern="1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汽车价格频数多边形</a:t>
            </a:r>
            <a:endParaRPr lang="zh-CN" altLang="en-US" sz="2000" kern="1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0" y="5474335"/>
            <a:ext cx="9585325" cy="1237009"/>
            <a:chOff x="627574" y="1153814"/>
            <a:chExt cx="7527569" cy="1237209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627574" y="1153814"/>
              <a:ext cx="112295" cy="140234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" name="TextBox 5"/>
            <p:cNvSpPr txBox="1"/>
            <p:nvPr/>
          </p:nvSpPr>
          <p:spPr>
            <a:xfrm>
              <a:off x="1105337" y="1619993"/>
              <a:ext cx="7049806" cy="307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该品牌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10w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元以下</a:t>
              </a:r>
              <a:r>
                <a:rPr 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低端车型表现优异，是主要销量来源</a:t>
              </a:r>
              <a:endParaRPr 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27584" y="2142046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58" name="TextBox 5"/>
            <p:cNvSpPr txBox="1"/>
            <p:nvPr/>
          </p:nvSpPr>
          <p:spPr>
            <a:xfrm>
              <a:off x="1092458" y="2083633"/>
              <a:ext cx="7049806" cy="307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  <a:sym typeface="+mn-ea"/>
                </a:rPr>
                <a:t>该品牌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  <a:sym typeface="+mn-ea"/>
                </a:rPr>
                <a:t>15w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  <a:sym typeface="+mn-ea"/>
                </a:rPr>
                <a:t>元左右的中端车型表现不佳，应该设为未来新产品开发努力的方向</a:t>
              </a: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二、数据分布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1196752"/>
            <a:ext cx="18592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数据分布展示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1247705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28" y="1629812"/>
            <a:ext cx="6529640" cy="4335242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71550" y="5570467"/>
            <a:ext cx="8656955" cy="1237159"/>
            <a:chOff x="627574" y="1153814"/>
            <a:chExt cx="8656955" cy="1237159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627574" y="1153814"/>
              <a:ext cx="112295" cy="140234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105094" y="1619904"/>
              <a:ext cx="8179435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曲线与直线差异度交大，二者基本不重合，故总体数据不呈现正态分布</a:t>
              </a:r>
              <a:endParaRPr 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27584" y="2142046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58" name="TextBox 5"/>
            <p:cNvSpPr txBox="1"/>
            <p:nvPr/>
          </p:nvSpPr>
          <p:spPr>
            <a:xfrm>
              <a:off x="1092458" y="2083633"/>
              <a:ext cx="7049806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应该依据车型进行分组</a:t>
              </a:r>
              <a:endParaRPr 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二、数据分布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1268760"/>
            <a:ext cx="18592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数据分布展示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1319713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 descr="car_densit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1" y="1990220"/>
            <a:ext cx="4227195" cy="3405505"/>
          </a:xfrm>
          <a:prstGeom prst="rect">
            <a:avLst/>
          </a:prstGeom>
        </p:spPr>
      </p:pic>
      <p:pic>
        <p:nvPicPr>
          <p:cNvPr id="8" name="图片 7" descr="Rplot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205" y="1985775"/>
            <a:ext cx="4451350" cy="3409315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480531" y="5497487"/>
            <a:ext cx="18401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342900">
              <a:lnSpc>
                <a:spcPct val="100000"/>
              </a:lnSpc>
              <a:defRPr/>
            </a:pPr>
            <a:r>
              <a:rPr lang="zh-CN" altLang="en-US" sz="2000" kern="1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核密度估计曲线</a:t>
            </a:r>
            <a:endParaRPr lang="zh-CN" altLang="en-US" sz="2000" kern="1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5418052" y="5497487"/>
            <a:ext cx="27376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342900">
              <a:lnSpc>
                <a:spcPct val="100000"/>
              </a:lnSpc>
              <a:defRPr/>
            </a:pPr>
            <a:r>
              <a:rPr lang="zh-CN" altLang="en-US" sz="2000" kern="1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分组密度曲线</a:t>
            </a:r>
            <a:endParaRPr lang="zh-CN" altLang="en-US" sz="2000" kern="1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9685" y="5410200"/>
            <a:ext cx="9476740" cy="1212215"/>
            <a:chOff x="659733" y="1178591"/>
            <a:chExt cx="8115868" cy="1212348"/>
          </a:xfrm>
        </p:grpSpPr>
        <p:sp>
          <p:nvSpPr>
            <p:cNvPr id="56" name="Freeform 21"/>
            <p:cNvSpPr/>
            <p:nvPr/>
          </p:nvSpPr>
          <p:spPr bwMode="auto">
            <a:xfrm>
              <a:off x="659733" y="1178591"/>
              <a:ext cx="47975" cy="60100"/>
            </a:xfrm>
            <a:custGeom>
              <a:avLst/>
              <a:gdLst>
                <a:gd name="T0" fmla="*/ 57 w 91"/>
                <a:gd name="T1" fmla="*/ 44 h 114"/>
                <a:gd name="T2" fmla="*/ 75 w 91"/>
                <a:gd name="T3" fmla="*/ 0 h 114"/>
                <a:gd name="T4" fmla="*/ 0 w 91"/>
                <a:gd name="T5" fmla="*/ 70 h 114"/>
                <a:gd name="T6" fmla="*/ 34 w 91"/>
                <a:gd name="T7" fmla="*/ 70 h 114"/>
                <a:gd name="T8" fmla="*/ 16 w 91"/>
                <a:gd name="T9" fmla="*/ 114 h 114"/>
                <a:gd name="T10" fmla="*/ 91 w 91"/>
                <a:gd name="T11" fmla="*/ 44 h 114"/>
                <a:gd name="T12" fmla="*/ 57 w 91"/>
                <a:gd name="T13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4">
                  <a:moveTo>
                    <a:pt x="57" y="44"/>
                  </a:moveTo>
                  <a:lnTo>
                    <a:pt x="75" y="0"/>
                  </a:lnTo>
                  <a:lnTo>
                    <a:pt x="0" y="70"/>
                  </a:lnTo>
                  <a:lnTo>
                    <a:pt x="34" y="70"/>
                  </a:lnTo>
                  <a:lnTo>
                    <a:pt x="16" y="114"/>
                  </a:lnTo>
                  <a:lnTo>
                    <a:pt x="91" y="44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105337" y="1619993"/>
              <a:ext cx="7049806" cy="3073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>
                <a:lnSpc>
                  <a:spcPct val="100000"/>
                </a:lnSpc>
              </a:pPr>
              <a:r>
                <a:rPr lang="zh-CN" altLang="en-US" sz="2000" dirty="0">
                  <a:sym typeface="+mn-ea"/>
                </a:rPr>
                <a:t>核密度估计曲线，可以基于样本对总体分布进行估计</a:t>
              </a:r>
              <a:endParaRPr 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27584" y="2142046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 dirty="0"/>
            </a:p>
          </p:txBody>
        </p:sp>
        <p:sp>
          <p:nvSpPr>
            <p:cNvPr id="58" name="TextBox 5"/>
            <p:cNvSpPr txBox="1"/>
            <p:nvPr/>
          </p:nvSpPr>
          <p:spPr>
            <a:xfrm>
              <a:off x="1092537" y="2083565"/>
              <a:ext cx="7683064" cy="3073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>
                <a:lnSpc>
                  <a:spcPct val="100000"/>
                </a:lnSpc>
              </a:pPr>
              <a:r>
                <a:rPr 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分组核密度曲线可以看出，车型与价格关联性强，同一车型价格分布相对集中</a:t>
              </a:r>
              <a:endParaRPr 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二、数据分布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1340768"/>
            <a:ext cx="18592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数据分布展示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1391721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6" y="2060848"/>
            <a:ext cx="6963141" cy="3747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二、数据分布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912391"/>
            <a:ext cx="21386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已未婚分组分析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963344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" name="图片 3" descr="K{Z$%%9]{}{)0MY8AY0K5O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44" y="1701166"/>
            <a:ext cx="7165926" cy="3951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二、数据分布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912391"/>
            <a:ext cx="26974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购买者类型分组分析</a:t>
            </a:r>
            <a:endParaRPr lang="zh-CN" altLang="en-US" sz="2200" b="1" dirty="0">
              <a:ln w="12700">
                <a:noFill/>
              </a:ln>
              <a:blipFill dpi="0" rotWithShape="1">
                <a:blip r:embed="rId1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963344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" name="图片 1" descr="UUJALK}WFA~@8MA@AF3`FU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5" y="1412240"/>
            <a:ext cx="7933055" cy="5266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一、直方图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72526" y="1294543"/>
            <a:ext cx="7938087" cy="1922808"/>
            <a:chOff x="539245" y="1073471"/>
            <a:chExt cx="7938087" cy="1922808"/>
          </a:xfrm>
        </p:grpSpPr>
        <p:sp>
          <p:nvSpPr>
            <p:cNvPr id="16" name="矩形 15"/>
            <p:cNvSpPr/>
            <p:nvPr/>
          </p:nvSpPr>
          <p:spPr>
            <a:xfrm>
              <a:off x="827584" y="1073471"/>
              <a:ext cx="7489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定义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42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" name="椭圆 33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5" name="TextBox 5"/>
            <p:cNvSpPr txBox="1"/>
            <p:nvPr/>
          </p:nvSpPr>
          <p:spPr>
            <a:xfrm>
              <a:off x="1105337" y="1619993"/>
              <a:ext cx="7371995" cy="615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表示变化情况的一种主要工具</a:t>
              </a: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</a:pP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27584" y="2059218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1" name="TextBox 5"/>
            <p:cNvSpPr txBox="1"/>
            <p:nvPr/>
          </p:nvSpPr>
          <p:spPr>
            <a:xfrm>
              <a:off x="1098939" y="2005787"/>
              <a:ext cx="7200527" cy="615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用直方图可以看出数据分布的规则性，比较直观地看出数据特性的分布状态，对于数据分布状况一目了然</a:t>
              </a: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27584" y="2741250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1098666" y="2688939"/>
              <a:ext cx="7128792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便于判断总体的分布情况</a:t>
              </a: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526" y="5022973"/>
            <a:ext cx="7615898" cy="854299"/>
            <a:chOff x="539245" y="1073471"/>
            <a:chExt cx="7615898" cy="854299"/>
          </a:xfrm>
        </p:grpSpPr>
        <p:sp>
          <p:nvSpPr>
            <p:cNvPr id="38" name="矩形 37"/>
            <p:cNvSpPr/>
            <p:nvPr/>
          </p:nvSpPr>
          <p:spPr>
            <a:xfrm>
              <a:off x="827584" y="1073471"/>
              <a:ext cx="131638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示例数据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5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5" name="椭圆 44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105337" y="1619993"/>
              <a:ext cx="7049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2007-2015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Data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中的贷款数量（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loan_amnt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2540" y="3536864"/>
            <a:ext cx="5959714" cy="1332296"/>
            <a:chOff x="762540" y="3349037"/>
            <a:chExt cx="5959714" cy="1332296"/>
          </a:xfrm>
        </p:grpSpPr>
        <p:grpSp>
          <p:nvGrpSpPr>
            <p:cNvPr id="9" name="组合 8"/>
            <p:cNvGrpSpPr/>
            <p:nvPr/>
          </p:nvGrpSpPr>
          <p:grpSpPr>
            <a:xfrm>
              <a:off x="762540" y="3349037"/>
              <a:ext cx="5959714" cy="1332296"/>
              <a:chOff x="539552" y="2391582"/>
              <a:chExt cx="5959714" cy="1332296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827891" y="2391582"/>
                <a:ext cx="74168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b="1" dirty="0">
                    <a:ln w="12700">
                      <a:noFill/>
                    </a:ln>
                    <a:blipFill dpi="0" rotWithShape="1">
                      <a:blip r:embed="rId1"/>
                      <a:srcRect/>
                      <a:tile tx="0" ty="0" sx="100000" sy="100000" flip="none" algn="tl"/>
                    </a:blip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作用</a:t>
                </a:r>
                <a:endPara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539552" y="2462855"/>
                <a:ext cx="288339" cy="288339"/>
                <a:chOff x="5783161" y="3920403"/>
                <a:chExt cx="470006" cy="470006"/>
              </a:xfrm>
            </p:grpSpPr>
            <p:sp>
              <p:nvSpPr>
                <p:cNvPr id="51" name="圆角矩形 50"/>
                <p:cNvSpPr/>
                <p:nvPr/>
              </p:nvSpPr>
              <p:spPr>
                <a:xfrm>
                  <a:off x="5783161" y="3920403"/>
                  <a:ext cx="470006" cy="470006"/>
                </a:xfrm>
                <a:prstGeom prst="roundRect">
                  <a:avLst/>
                </a:prstGeom>
                <a:blipFill dpi="0"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/>
                    <a:t> </a:t>
                  </a:r>
                  <a:endParaRPr lang="zh-CN" altLang="en-US" dirty="0"/>
                </a:p>
              </p:txBody>
            </p:sp>
            <p:grpSp>
              <p:nvGrpSpPr>
                <p:cNvPr id="52" name="组合 51"/>
                <p:cNvGrpSpPr/>
                <p:nvPr/>
              </p:nvGrpSpPr>
              <p:grpSpPr>
                <a:xfrm>
                  <a:off x="5926641" y="4041112"/>
                  <a:ext cx="183046" cy="228588"/>
                  <a:chOff x="6006946" y="4028502"/>
                  <a:chExt cx="166452" cy="207866"/>
                </a:xfrm>
                <a:solidFill>
                  <a:schemeClr val="bg1"/>
                </a:solidFill>
                <a:effectLst/>
              </p:grpSpPr>
              <p:sp>
                <p:nvSpPr>
                  <p:cNvPr id="53" name="Freeform 20"/>
                  <p:cNvSpPr>
                    <a:spLocks noEditPoints="1"/>
                  </p:cNvSpPr>
                  <p:nvPr/>
                </p:nvSpPr>
                <p:spPr bwMode="auto">
                  <a:xfrm>
                    <a:off x="6006946" y="4028502"/>
                    <a:ext cx="166452" cy="207866"/>
                  </a:xfrm>
                  <a:custGeom>
                    <a:avLst/>
                    <a:gdLst>
                      <a:gd name="T0" fmla="*/ 147 w 216"/>
                      <a:gd name="T1" fmla="*/ 233 h 270"/>
                      <a:gd name="T2" fmla="*/ 165 w 216"/>
                      <a:gd name="T3" fmla="*/ 200 h 270"/>
                      <a:gd name="T4" fmla="*/ 216 w 216"/>
                      <a:gd name="T5" fmla="*/ 108 h 270"/>
                      <a:gd name="T6" fmla="*/ 108 w 216"/>
                      <a:gd name="T7" fmla="*/ 0 h 270"/>
                      <a:gd name="T8" fmla="*/ 0 w 216"/>
                      <a:gd name="T9" fmla="*/ 108 h 270"/>
                      <a:gd name="T10" fmla="*/ 51 w 216"/>
                      <a:gd name="T11" fmla="*/ 200 h 270"/>
                      <a:gd name="T12" fmla="*/ 70 w 216"/>
                      <a:gd name="T13" fmla="*/ 233 h 270"/>
                      <a:gd name="T14" fmla="*/ 70 w 216"/>
                      <a:gd name="T15" fmla="*/ 247 h 270"/>
                      <a:gd name="T16" fmla="*/ 93 w 216"/>
                      <a:gd name="T17" fmla="*/ 270 h 270"/>
                      <a:gd name="T18" fmla="*/ 123 w 216"/>
                      <a:gd name="T19" fmla="*/ 270 h 270"/>
                      <a:gd name="T20" fmla="*/ 147 w 216"/>
                      <a:gd name="T21" fmla="*/ 247 h 270"/>
                      <a:gd name="T22" fmla="*/ 147 w 216"/>
                      <a:gd name="T23" fmla="*/ 233 h 270"/>
                      <a:gd name="T24" fmla="*/ 124 w 216"/>
                      <a:gd name="T25" fmla="*/ 224 h 270"/>
                      <a:gd name="T26" fmla="*/ 92 w 216"/>
                      <a:gd name="T27" fmla="*/ 224 h 270"/>
                      <a:gd name="T28" fmla="*/ 64 w 216"/>
                      <a:gd name="T29" fmla="*/ 180 h 270"/>
                      <a:gd name="T30" fmla="*/ 23 w 216"/>
                      <a:gd name="T31" fmla="*/ 108 h 270"/>
                      <a:gd name="T32" fmla="*/ 108 w 216"/>
                      <a:gd name="T33" fmla="*/ 23 h 270"/>
                      <a:gd name="T34" fmla="*/ 193 w 216"/>
                      <a:gd name="T35" fmla="*/ 108 h 270"/>
                      <a:gd name="T36" fmla="*/ 153 w 216"/>
                      <a:gd name="T37" fmla="*/ 180 h 270"/>
                      <a:gd name="T38" fmla="*/ 124 w 216"/>
                      <a:gd name="T39" fmla="*/ 224 h 2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16" h="270">
                        <a:moveTo>
                          <a:pt x="147" y="233"/>
                        </a:moveTo>
                        <a:cubicBezTo>
                          <a:pt x="147" y="219"/>
                          <a:pt x="153" y="207"/>
                          <a:pt x="165" y="200"/>
                        </a:cubicBezTo>
                        <a:cubicBezTo>
                          <a:pt x="195" y="181"/>
                          <a:pt x="216" y="147"/>
                          <a:pt x="216" y="108"/>
                        </a:cubicBezTo>
                        <a:cubicBezTo>
                          <a:pt x="216" y="49"/>
                          <a:pt x="168" y="0"/>
                          <a:pt x="108" y="0"/>
                        </a:cubicBezTo>
                        <a:cubicBezTo>
                          <a:pt x="49" y="0"/>
                          <a:pt x="0" y="49"/>
                          <a:pt x="0" y="108"/>
                        </a:cubicBezTo>
                        <a:cubicBezTo>
                          <a:pt x="0" y="147"/>
                          <a:pt x="21" y="181"/>
                          <a:pt x="51" y="200"/>
                        </a:cubicBezTo>
                        <a:cubicBezTo>
                          <a:pt x="63" y="207"/>
                          <a:pt x="70" y="219"/>
                          <a:pt x="70" y="233"/>
                        </a:cubicBezTo>
                        <a:cubicBezTo>
                          <a:pt x="70" y="247"/>
                          <a:pt x="70" y="247"/>
                          <a:pt x="70" y="247"/>
                        </a:cubicBezTo>
                        <a:cubicBezTo>
                          <a:pt x="93" y="270"/>
                          <a:pt x="93" y="270"/>
                          <a:pt x="93" y="270"/>
                        </a:cubicBezTo>
                        <a:cubicBezTo>
                          <a:pt x="123" y="270"/>
                          <a:pt x="123" y="270"/>
                          <a:pt x="123" y="270"/>
                        </a:cubicBezTo>
                        <a:cubicBezTo>
                          <a:pt x="147" y="247"/>
                          <a:pt x="147" y="247"/>
                          <a:pt x="147" y="247"/>
                        </a:cubicBezTo>
                        <a:lnTo>
                          <a:pt x="147" y="233"/>
                        </a:lnTo>
                        <a:close/>
                        <a:moveTo>
                          <a:pt x="124" y="224"/>
                        </a:moveTo>
                        <a:cubicBezTo>
                          <a:pt x="92" y="224"/>
                          <a:pt x="92" y="224"/>
                          <a:pt x="92" y="224"/>
                        </a:cubicBezTo>
                        <a:cubicBezTo>
                          <a:pt x="89" y="206"/>
                          <a:pt x="79" y="190"/>
                          <a:pt x="64" y="180"/>
                        </a:cubicBezTo>
                        <a:cubicBezTo>
                          <a:pt x="38" y="165"/>
                          <a:pt x="23" y="138"/>
                          <a:pt x="23" y="108"/>
                        </a:cubicBezTo>
                        <a:cubicBezTo>
                          <a:pt x="23" y="62"/>
                          <a:pt x="61" y="23"/>
                          <a:pt x="108" y="23"/>
                        </a:cubicBezTo>
                        <a:cubicBezTo>
                          <a:pt x="155" y="23"/>
                          <a:pt x="193" y="62"/>
                          <a:pt x="193" y="108"/>
                        </a:cubicBezTo>
                        <a:cubicBezTo>
                          <a:pt x="193" y="138"/>
                          <a:pt x="178" y="165"/>
                          <a:pt x="153" y="180"/>
                        </a:cubicBezTo>
                        <a:cubicBezTo>
                          <a:pt x="137" y="190"/>
                          <a:pt x="127" y="206"/>
                          <a:pt x="124" y="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21"/>
                  <p:cNvSpPr/>
                  <p:nvPr/>
                </p:nvSpPr>
                <p:spPr bwMode="auto">
                  <a:xfrm>
                    <a:off x="6054615" y="4065230"/>
                    <a:ext cx="71113" cy="89085"/>
                  </a:xfrm>
                  <a:custGeom>
                    <a:avLst/>
                    <a:gdLst>
                      <a:gd name="T0" fmla="*/ 57 w 91"/>
                      <a:gd name="T1" fmla="*/ 44 h 114"/>
                      <a:gd name="T2" fmla="*/ 75 w 91"/>
                      <a:gd name="T3" fmla="*/ 0 h 114"/>
                      <a:gd name="T4" fmla="*/ 0 w 91"/>
                      <a:gd name="T5" fmla="*/ 70 h 114"/>
                      <a:gd name="T6" fmla="*/ 34 w 91"/>
                      <a:gd name="T7" fmla="*/ 70 h 114"/>
                      <a:gd name="T8" fmla="*/ 16 w 91"/>
                      <a:gd name="T9" fmla="*/ 114 h 114"/>
                      <a:gd name="T10" fmla="*/ 91 w 91"/>
                      <a:gd name="T11" fmla="*/ 44 h 114"/>
                      <a:gd name="T12" fmla="*/ 57 w 91"/>
                      <a:gd name="T13" fmla="*/ 4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1" h="114">
                        <a:moveTo>
                          <a:pt x="57" y="44"/>
                        </a:moveTo>
                        <a:lnTo>
                          <a:pt x="75" y="0"/>
                        </a:lnTo>
                        <a:lnTo>
                          <a:pt x="0" y="70"/>
                        </a:lnTo>
                        <a:lnTo>
                          <a:pt x="34" y="70"/>
                        </a:lnTo>
                        <a:lnTo>
                          <a:pt x="16" y="114"/>
                        </a:lnTo>
                        <a:lnTo>
                          <a:pt x="91" y="44"/>
                        </a:lnTo>
                        <a:lnTo>
                          <a:pt x="57" y="4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2" name="组合 61"/>
              <p:cNvGrpSpPr/>
              <p:nvPr/>
            </p:nvGrpSpPr>
            <p:grpSpPr>
              <a:xfrm>
                <a:off x="828110" y="2859782"/>
                <a:ext cx="5671156" cy="309969"/>
                <a:chOff x="1124347" y="1502179"/>
                <a:chExt cx="5671156" cy="309969"/>
              </a:xfrm>
            </p:grpSpPr>
            <p:sp>
              <p:nvSpPr>
                <p:cNvPr id="63" name="椭圆 62"/>
                <p:cNvSpPr/>
                <p:nvPr/>
              </p:nvSpPr>
              <p:spPr>
                <a:xfrm>
                  <a:off x="1124347" y="1544018"/>
                  <a:ext cx="200918" cy="200916"/>
                </a:xfrm>
                <a:prstGeom prst="ellipse">
                  <a:avLst/>
                </a:prstGeom>
                <a:blipFill dpi="0"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72" name="TextBox 5"/>
                <p:cNvSpPr txBox="1"/>
                <p:nvPr/>
              </p:nvSpPr>
              <p:spPr>
                <a:xfrm>
                  <a:off x="1410703" y="1502179"/>
                  <a:ext cx="5384800" cy="3099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algn="just">
                    <a:lnSpc>
                      <a:spcPts val="1300"/>
                    </a:lnSpc>
                    <a:defRPr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zh-CN" altLang="en-US" sz="2000" kern="100" dirty="0">
                      <a:latin typeface="华文中宋" panose="02010600040101010101" pitchFamily="2" charset="-122"/>
                      <a:ea typeface="华文中宋" panose="02010600040101010101" pitchFamily="2" charset="-122"/>
                      <a:cs typeface="Arial" panose="020B0604020202020204" pitchFamily="34" charset="0"/>
                    </a:rPr>
                    <a:t>显示数据波动的状态</a:t>
                  </a:r>
                  <a:endPara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5"/>
              <p:cNvSpPr txBox="1"/>
              <p:nvPr/>
            </p:nvSpPr>
            <p:spPr>
              <a:xfrm>
                <a:off x="1113940" y="3416101"/>
                <a:ext cx="53848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椭圆 2"/>
            <p:cNvSpPr/>
            <p:nvPr/>
          </p:nvSpPr>
          <p:spPr>
            <a:xfrm>
              <a:off x="1058714" y="4272376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32230" y="4201780"/>
              <a:ext cx="4544695" cy="3073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0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较直观地传递有关数据状况的信息</a:t>
              </a:r>
              <a:endParaRPr lang="zh-CN" altLang="en-US" sz="20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0LH%_V8BPU9N(17Q_06B[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362710"/>
            <a:ext cx="7735570" cy="5136515"/>
          </a:xfrm>
          <a:prstGeom prst="rect">
            <a:avLst/>
          </a:prstGeom>
        </p:spPr>
      </p:pic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二、数据分布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912391"/>
            <a:ext cx="18592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性别分组分析</a:t>
            </a:r>
            <a:endParaRPr lang="zh-CN" altLang="en-US" sz="2200" b="1" dirty="0">
              <a:ln w="12700">
                <a:noFill/>
              </a:ln>
              <a:blipFill dpi="0" rotWithShape="1">
                <a:blip r:embed="rId2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963344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" name="图片 1" descr="3{3G7}KC(M[(7_G]_EOB1I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" y="1384935"/>
            <a:ext cx="7701915" cy="5113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Y9}2(24NT$Y}8{MFZ23]5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1379855"/>
            <a:ext cx="8549640" cy="4767580"/>
          </a:xfrm>
          <a:prstGeom prst="rect">
            <a:avLst/>
          </a:prstGeom>
        </p:spPr>
      </p:pic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二、数据分布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27891" y="912391"/>
            <a:ext cx="18592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n w="12700">
                  <a:noFill/>
                </a:ln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rPr>
              <a:t>三维数据展示</a:t>
            </a:r>
            <a:endParaRPr lang="zh-CN" altLang="en-US" sz="2200" b="1" dirty="0">
              <a:ln w="12700">
                <a:noFill/>
              </a:ln>
              <a:blipFill dpi="0" rotWithShape="1">
                <a:blip r:embed="rId2"/>
                <a:srcRect/>
                <a:tile tx="0" ty="0" sx="100000" sy="100000" flip="none" algn="tl"/>
              </a:blip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39553" y="963344"/>
            <a:ext cx="288339" cy="288339"/>
            <a:chOff x="5783161" y="3920403"/>
            <a:chExt cx="470006" cy="470006"/>
          </a:xfrm>
        </p:grpSpPr>
        <p:sp>
          <p:nvSpPr>
            <p:cNvPr id="40" name="圆角矩形 39"/>
            <p:cNvSpPr/>
            <p:nvPr/>
          </p:nvSpPr>
          <p:spPr>
            <a:xfrm>
              <a:off x="5783161" y="3920403"/>
              <a:ext cx="470006" cy="470006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 dirty="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26641" y="4041112"/>
              <a:ext cx="183046" cy="228588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42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" y="1758315"/>
            <a:ext cx="9022715" cy="4010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6672"/>
            <a:ext cx="3459160" cy="277143"/>
          </a:xfrm>
        </p:spPr>
        <p:txBody>
          <a:bodyPr/>
          <a:lstStyle/>
          <a:p>
            <a:r>
              <a:rPr lang="zh-CN" altLang="en-US" dirty="0"/>
              <a:t>三、给</a:t>
            </a:r>
            <a:r>
              <a:rPr lang="en-US" altLang="zh-CN" dirty="0"/>
              <a:t>4S</a:t>
            </a:r>
            <a:r>
              <a:rPr lang="zh-CN" altLang="en-US" dirty="0"/>
              <a:t>店的启示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753540" y="1373117"/>
            <a:ext cx="7438390" cy="2035989"/>
            <a:chOff x="627574" y="826154"/>
            <a:chExt cx="7438390" cy="2035989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627574" y="1153814"/>
              <a:ext cx="112295" cy="140234"/>
              <a:chOff x="6006946" y="4028502"/>
              <a:chExt cx="166452" cy="207866"/>
            </a:xfrm>
            <a:solidFill>
              <a:schemeClr val="bg1"/>
            </a:solidFill>
            <a:effectLst/>
          </p:grpSpPr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6006946" y="4028502"/>
                <a:ext cx="166452" cy="207866"/>
              </a:xfrm>
              <a:custGeom>
                <a:avLst/>
                <a:gdLst>
                  <a:gd name="T0" fmla="*/ 147 w 216"/>
                  <a:gd name="T1" fmla="*/ 233 h 270"/>
                  <a:gd name="T2" fmla="*/ 165 w 216"/>
                  <a:gd name="T3" fmla="*/ 200 h 270"/>
                  <a:gd name="T4" fmla="*/ 216 w 216"/>
                  <a:gd name="T5" fmla="*/ 108 h 270"/>
                  <a:gd name="T6" fmla="*/ 108 w 216"/>
                  <a:gd name="T7" fmla="*/ 0 h 270"/>
                  <a:gd name="T8" fmla="*/ 0 w 216"/>
                  <a:gd name="T9" fmla="*/ 108 h 270"/>
                  <a:gd name="T10" fmla="*/ 51 w 216"/>
                  <a:gd name="T11" fmla="*/ 200 h 270"/>
                  <a:gd name="T12" fmla="*/ 70 w 216"/>
                  <a:gd name="T13" fmla="*/ 233 h 270"/>
                  <a:gd name="T14" fmla="*/ 70 w 216"/>
                  <a:gd name="T15" fmla="*/ 247 h 270"/>
                  <a:gd name="T16" fmla="*/ 93 w 216"/>
                  <a:gd name="T17" fmla="*/ 270 h 270"/>
                  <a:gd name="T18" fmla="*/ 123 w 216"/>
                  <a:gd name="T19" fmla="*/ 270 h 270"/>
                  <a:gd name="T20" fmla="*/ 147 w 216"/>
                  <a:gd name="T21" fmla="*/ 247 h 270"/>
                  <a:gd name="T22" fmla="*/ 147 w 216"/>
                  <a:gd name="T23" fmla="*/ 233 h 270"/>
                  <a:gd name="T24" fmla="*/ 124 w 216"/>
                  <a:gd name="T25" fmla="*/ 224 h 270"/>
                  <a:gd name="T26" fmla="*/ 92 w 216"/>
                  <a:gd name="T27" fmla="*/ 224 h 270"/>
                  <a:gd name="T28" fmla="*/ 64 w 216"/>
                  <a:gd name="T29" fmla="*/ 180 h 270"/>
                  <a:gd name="T30" fmla="*/ 23 w 216"/>
                  <a:gd name="T31" fmla="*/ 108 h 270"/>
                  <a:gd name="T32" fmla="*/ 108 w 216"/>
                  <a:gd name="T33" fmla="*/ 23 h 270"/>
                  <a:gd name="T34" fmla="*/ 193 w 216"/>
                  <a:gd name="T35" fmla="*/ 108 h 270"/>
                  <a:gd name="T36" fmla="*/ 153 w 216"/>
                  <a:gd name="T37" fmla="*/ 180 h 270"/>
                  <a:gd name="T38" fmla="*/ 124 w 216"/>
                  <a:gd name="T39" fmla="*/ 22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6" h="270">
                    <a:moveTo>
                      <a:pt x="147" y="233"/>
                    </a:moveTo>
                    <a:cubicBezTo>
                      <a:pt x="147" y="219"/>
                      <a:pt x="153" y="207"/>
                      <a:pt x="165" y="200"/>
                    </a:cubicBezTo>
                    <a:cubicBezTo>
                      <a:pt x="195" y="181"/>
                      <a:pt x="216" y="147"/>
                      <a:pt x="216" y="108"/>
                    </a:cubicBezTo>
                    <a:cubicBezTo>
                      <a:pt x="216" y="49"/>
                      <a:pt x="168" y="0"/>
                      <a:pt x="108" y="0"/>
                    </a:cubicBezTo>
                    <a:cubicBezTo>
                      <a:pt x="49" y="0"/>
                      <a:pt x="0" y="49"/>
                      <a:pt x="0" y="108"/>
                    </a:cubicBezTo>
                    <a:cubicBezTo>
                      <a:pt x="0" y="147"/>
                      <a:pt x="21" y="181"/>
                      <a:pt x="51" y="200"/>
                    </a:cubicBezTo>
                    <a:cubicBezTo>
                      <a:pt x="63" y="207"/>
                      <a:pt x="70" y="219"/>
                      <a:pt x="70" y="233"/>
                    </a:cubicBezTo>
                    <a:cubicBezTo>
                      <a:pt x="70" y="247"/>
                      <a:pt x="70" y="247"/>
                      <a:pt x="70" y="247"/>
                    </a:cubicBezTo>
                    <a:cubicBezTo>
                      <a:pt x="93" y="270"/>
                      <a:pt x="93" y="270"/>
                      <a:pt x="93" y="270"/>
                    </a:cubicBez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47" y="247"/>
                      <a:pt x="147" y="247"/>
                      <a:pt x="147" y="247"/>
                    </a:cubicBezTo>
                    <a:lnTo>
                      <a:pt x="147" y="233"/>
                    </a:lnTo>
                    <a:close/>
                    <a:moveTo>
                      <a:pt x="124" y="224"/>
                    </a:move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06"/>
                      <a:pt x="79" y="190"/>
                      <a:pt x="64" y="180"/>
                    </a:cubicBezTo>
                    <a:cubicBezTo>
                      <a:pt x="38" y="165"/>
                      <a:pt x="23" y="138"/>
                      <a:pt x="23" y="108"/>
                    </a:cubicBezTo>
                    <a:cubicBezTo>
                      <a:pt x="23" y="62"/>
                      <a:pt x="61" y="23"/>
                      <a:pt x="108" y="23"/>
                    </a:cubicBezTo>
                    <a:cubicBezTo>
                      <a:pt x="155" y="23"/>
                      <a:pt x="193" y="62"/>
                      <a:pt x="193" y="108"/>
                    </a:cubicBezTo>
                    <a:cubicBezTo>
                      <a:pt x="193" y="138"/>
                      <a:pt x="178" y="165"/>
                      <a:pt x="153" y="180"/>
                    </a:cubicBezTo>
                    <a:cubicBezTo>
                      <a:pt x="137" y="190"/>
                      <a:pt x="127" y="206"/>
                      <a:pt x="12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1"/>
              <p:cNvSpPr/>
              <p:nvPr/>
            </p:nvSpPr>
            <p:spPr bwMode="auto">
              <a:xfrm>
                <a:off x="6054615" y="4065230"/>
                <a:ext cx="71113" cy="89085"/>
              </a:xfrm>
              <a:custGeom>
                <a:avLst/>
                <a:gdLst>
                  <a:gd name="T0" fmla="*/ 57 w 91"/>
                  <a:gd name="T1" fmla="*/ 44 h 114"/>
                  <a:gd name="T2" fmla="*/ 75 w 91"/>
                  <a:gd name="T3" fmla="*/ 0 h 114"/>
                  <a:gd name="T4" fmla="*/ 0 w 91"/>
                  <a:gd name="T5" fmla="*/ 70 h 114"/>
                  <a:gd name="T6" fmla="*/ 34 w 91"/>
                  <a:gd name="T7" fmla="*/ 70 h 114"/>
                  <a:gd name="T8" fmla="*/ 16 w 91"/>
                  <a:gd name="T9" fmla="*/ 114 h 114"/>
                  <a:gd name="T10" fmla="*/ 91 w 91"/>
                  <a:gd name="T11" fmla="*/ 44 h 114"/>
                  <a:gd name="T12" fmla="*/ 57 w 91"/>
                  <a:gd name="T13" fmla="*/ 4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4">
                    <a:moveTo>
                      <a:pt x="57" y="44"/>
                    </a:moveTo>
                    <a:lnTo>
                      <a:pt x="75" y="0"/>
                    </a:lnTo>
                    <a:lnTo>
                      <a:pt x="0" y="70"/>
                    </a:lnTo>
                    <a:lnTo>
                      <a:pt x="34" y="70"/>
                    </a:lnTo>
                    <a:lnTo>
                      <a:pt x="16" y="114"/>
                    </a:lnTo>
                    <a:lnTo>
                      <a:pt x="91" y="44"/>
                    </a:lnTo>
                    <a:lnTo>
                      <a:pt x="57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794564" y="1092959"/>
              <a:ext cx="200918" cy="200916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088584" y="826154"/>
              <a:ext cx="6977380" cy="923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低端车型属于品牌核心竞争力，购买量较大。但利润低，可以采用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“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薄利多销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”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销售策略。稳住基本盘，主要靠给组织和个人提供优质售后服务。</a:t>
              </a: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794564" y="2169351"/>
              <a:ext cx="200918" cy="200916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58" name="TextBox 5"/>
            <p:cNvSpPr txBox="1"/>
            <p:nvPr/>
          </p:nvSpPr>
          <p:spPr>
            <a:xfrm>
              <a:off x="995303" y="1938853"/>
              <a:ext cx="7049806" cy="923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该品牌中端车型的购买量较小，缺少有竞争优势产品。新产品开发应该着力补齐中端车型短板，开发面向已婚人士家庭出游的车型，并开展精准营销</a:t>
              </a:r>
              <a:endParaRPr 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920530" y="3872649"/>
            <a:ext cx="200918" cy="200916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 dirty="0"/>
          </a:p>
        </p:txBody>
      </p:sp>
      <p:sp>
        <p:nvSpPr>
          <p:cNvPr id="3" name="TextBox 5"/>
          <p:cNvSpPr txBox="1"/>
          <p:nvPr/>
        </p:nvSpPr>
        <p:spPr>
          <a:xfrm>
            <a:off x="1053324" y="3793281"/>
            <a:ext cx="7049806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高端车型表现较优，存在较大的利润。高端车型男性购买量较大，可以针对其进行针对设计和营销。高端车型存在较大的价格波动，表明车主更在意差异化服务，对价格不敏感</a:t>
            </a:r>
            <a:endParaRPr 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37040" y="5350294"/>
            <a:ext cx="200918" cy="200916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31124" y="5143291"/>
            <a:ext cx="7049806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4S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店在记录销售数据时，存在部分造假行为，容易被相关数据分析人士看出</a:t>
            </a:r>
            <a:endParaRPr lang="zh-CN" altLang="en-US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>
            <a:spLocks noChangeArrowheads="1"/>
          </p:cNvSpPr>
          <p:nvPr/>
        </p:nvSpPr>
        <p:spPr bwMode="auto">
          <a:xfrm>
            <a:off x="1111368" y="2765150"/>
            <a:ext cx="692126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汇报完毕  </a:t>
            </a:r>
            <a:r>
              <a:rPr lang="zh-CN" altLang="en-US" sz="6000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感谢聆听</a:t>
            </a:r>
            <a:r>
              <a:rPr lang="zh-CN" altLang="en-US" sz="6000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6000" dirty="0">
              <a:blipFill dpi="0" rotWithShape="1">
                <a:blip r:embed="rId1"/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8739" y="2329423"/>
            <a:ext cx="6486524" cy="139865"/>
          </a:xfrm>
          <a:prstGeom prst="rect">
            <a:avLst/>
          </a:prstGeom>
          <a:blipFill dpi="0" rotWithShape="1">
            <a:blip r:embed="rId1"/>
            <a:srcRect/>
            <a:stretch>
              <a:fillRect t="-94335" b="-943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328739" y="4005465"/>
            <a:ext cx="6486524" cy="139865"/>
          </a:xfrm>
          <a:prstGeom prst="rect">
            <a:avLst/>
          </a:prstGeom>
          <a:blipFill dpi="0" rotWithShape="1">
            <a:blip r:embed="rId1"/>
            <a:srcRect/>
            <a:stretch>
              <a:fillRect t="-94335" b="-943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1907705" y="4462313"/>
            <a:ext cx="5755053" cy="43035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第三组成员：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付安琪、何晨曦、吴博成、张纵琛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一、直方图</a:t>
            </a:r>
            <a:endParaRPr lang="zh-CN" altLang="en-US" dirty="0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7762" y="1379402"/>
            <a:ext cx="7904678" cy="39218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71600" y="5729188"/>
            <a:ext cx="7188200" cy="292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9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ggplot(data1,aes(x=funded_amnt))+geom_histogram()</a:t>
            </a:r>
            <a:endParaRPr lang="zh-CN" altLang="en-US" sz="19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二、茎叶图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38369" y="1124744"/>
            <a:ext cx="7938087" cy="1469812"/>
            <a:chOff x="539245" y="1073471"/>
            <a:chExt cx="7938087" cy="1469812"/>
          </a:xfrm>
        </p:grpSpPr>
        <p:sp>
          <p:nvSpPr>
            <p:cNvPr id="16" name="矩形 15"/>
            <p:cNvSpPr/>
            <p:nvPr/>
          </p:nvSpPr>
          <p:spPr>
            <a:xfrm>
              <a:off x="827584" y="1073471"/>
              <a:ext cx="7489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定义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42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" name="椭圆 33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5" name="TextBox 5"/>
            <p:cNvSpPr txBox="1"/>
            <p:nvPr/>
          </p:nvSpPr>
          <p:spPr>
            <a:xfrm>
              <a:off x="1105337" y="1619993"/>
              <a:ext cx="7371995" cy="923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将数字按位数进行比较，将数的大小基本不变或变化不大的位作为一个茎，将变化大的位的数作为叶，列在茎的后面，这样就可以清楚地看到每个茎后面的几个数，每个数具体是多少。</a:t>
              </a: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62540" y="2780928"/>
            <a:ext cx="5959714" cy="1332296"/>
            <a:chOff x="539552" y="2391582"/>
            <a:chExt cx="5959714" cy="1332296"/>
          </a:xfrm>
        </p:grpSpPr>
        <p:sp>
          <p:nvSpPr>
            <p:cNvPr id="49" name="矩形 48"/>
            <p:cNvSpPr/>
            <p:nvPr/>
          </p:nvSpPr>
          <p:spPr>
            <a:xfrm>
              <a:off x="827891" y="2391582"/>
              <a:ext cx="741680" cy="429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优点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9552" y="2462855"/>
              <a:ext cx="288339" cy="288339"/>
              <a:chOff x="5783161" y="3920403"/>
              <a:chExt cx="470006" cy="470006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5783161" y="3920403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3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828110" y="2948774"/>
              <a:ext cx="5671156" cy="306904"/>
              <a:chOff x="1124347" y="1591171"/>
              <a:chExt cx="5671156" cy="306904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1124347" y="1625151"/>
                <a:ext cx="200918" cy="200916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72" name="TextBox 5"/>
              <p:cNvSpPr txBox="1"/>
              <p:nvPr/>
            </p:nvSpPr>
            <p:spPr>
              <a:xfrm>
                <a:off x="1410703" y="1591171"/>
                <a:ext cx="5384800" cy="306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rPr>
                  <a:t>所有数据信息都可以从茎叶图中得到</a:t>
                </a: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5" name="TextBox 5"/>
            <p:cNvSpPr txBox="1"/>
            <p:nvPr/>
          </p:nvSpPr>
          <p:spPr>
            <a:xfrm>
              <a:off x="1113940" y="3416101"/>
              <a:ext cx="53848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8369" y="5455021"/>
            <a:ext cx="7615898" cy="854299"/>
            <a:chOff x="539245" y="1073471"/>
            <a:chExt cx="7615898" cy="854299"/>
          </a:xfrm>
        </p:grpSpPr>
        <p:sp>
          <p:nvSpPr>
            <p:cNvPr id="38" name="矩形 37"/>
            <p:cNvSpPr/>
            <p:nvPr/>
          </p:nvSpPr>
          <p:spPr>
            <a:xfrm>
              <a:off x="827584" y="1073471"/>
              <a:ext cx="131638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示例数据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5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5" name="椭圆 44"/>
            <p:cNvSpPr/>
            <p:nvPr/>
          </p:nvSpPr>
          <p:spPr>
            <a:xfrm>
              <a:off x="859590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105337" y="1619993"/>
              <a:ext cx="7049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2007-2015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Data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中的贷款数量（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loan_amnt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1058714" y="3801663"/>
            <a:ext cx="200918" cy="2009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" name="TextBox 5"/>
          <p:cNvSpPr txBox="1"/>
          <p:nvPr/>
        </p:nvSpPr>
        <p:spPr>
          <a:xfrm>
            <a:off x="1336675" y="3769732"/>
            <a:ext cx="715327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茎叶图中的数据可以随时记录，随时添加，方便记录与表示</a:t>
            </a:r>
            <a:endParaRPr lang="zh-CN" altLang="en-US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6030" y="4328952"/>
            <a:ext cx="5959714" cy="1332296"/>
            <a:chOff x="539552" y="2391582"/>
            <a:chExt cx="5959714" cy="1332296"/>
          </a:xfrm>
        </p:grpSpPr>
        <p:sp>
          <p:nvSpPr>
            <p:cNvPr id="5" name="矩形 4"/>
            <p:cNvSpPr/>
            <p:nvPr/>
          </p:nvSpPr>
          <p:spPr>
            <a:xfrm>
              <a:off x="827891" y="2391582"/>
              <a:ext cx="741680" cy="429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缺点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39552" y="2462855"/>
              <a:ext cx="288339" cy="288339"/>
              <a:chOff x="5783161" y="3920403"/>
              <a:chExt cx="470006" cy="470006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5783161" y="3920403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11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852236" y="2912045"/>
              <a:ext cx="5647030" cy="307777"/>
              <a:chOff x="1148473" y="1554442"/>
              <a:chExt cx="5647030" cy="307777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1148473" y="1596281"/>
                <a:ext cx="200918" cy="200916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5" name="TextBox 5"/>
              <p:cNvSpPr txBox="1"/>
              <p:nvPr/>
            </p:nvSpPr>
            <p:spPr>
              <a:xfrm>
                <a:off x="1410703" y="1554442"/>
                <a:ext cx="53848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rPr>
                  <a:t>只便于表示个位之前相差不大的数据</a:t>
                </a: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TextBox 5"/>
            <p:cNvSpPr txBox="1"/>
            <p:nvPr/>
          </p:nvSpPr>
          <p:spPr>
            <a:xfrm>
              <a:off x="1113940" y="3416101"/>
              <a:ext cx="53848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三、箱线图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38369" y="1052736"/>
            <a:ext cx="7938087" cy="853862"/>
            <a:chOff x="539245" y="1073471"/>
            <a:chExt cx="7938087" cy="853862"/>
          </a:xfrm>
        </p:grpSpPr>
        <p:sp>
          <p:nvSpPr>
            <p:cNvPr id="16" name="矩形 15"/>
            <p:cNvSpPr/>
            <p:nvPr/>
          </p:nvSpPr>
          <p:spPr>
            <a:xfrm>
              <a:off x="827584" y="1073471"/>
              <a:ext cx="7489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定义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42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" name="椭圆 33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5" name="TextBox 5"/>
            <p:cNvSpPr txBox="1"/>
            <p:nvPr/>
          </p:nvSpPr>
          <p:spPr>
            <a:xfrm>
              <a:off x="1105337" y="1619993"/>
              <a:ext cx="7371995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是一种用作显示一组数据分散情况资料的统计图</a:t>
              </a: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317301" y="3573016"/>
            <a:ext cx="4359155" cy="300780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" name="组合 18"/>
          <p:cNvGrpSpPr/>
          <p:nvPr/>
        </p:nvGrpSpPr>
        <p:grpSpPr>
          <a:xfrm>
            <a:off x="738369" y="2276872"/>
            <a:ext cx="7596193" cy="3952507"/>
            <a:chOff x="738369" y="2132856"/>
            <a:chExt cx="7596193" cy="3952507"/>
          </a:xfrm>
        </p:grpSpPr>
        <p:grpSp>
          <p:nvGrpSpPr>
            <p:cNvPr id="2" name="组合 1"/>
            <p:cNvGrpSpPr/>
            <p:nvPr/>
          </p:nvGrpSpPr>
          <p:grpSpPr>
            <a:xfrm>
              <a:off x="738369" y="2132856"/>
              <a:ext cx="7596193" cy="1181972"/>
              <a:chOff x="539245" y="1073471"/>
              <a:chExt cx="7649382" cy="1140002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27635" y="1073471"/>
                <a:ext cx="1342198" cy="414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200" b="1" dirty="0">
                    <a:ln w="12700">
                      <a:noFill/>
                    </a:ln>
                    <a:blipFill dpi="0" rotWithShape="1">
                      <a:blip r:embed="rId1"/>
                      <a:srcRect/>
                      <a:tile tx="0" ty="0" sx="100000" sy="100000" flip="none" algn="tl"/>
                    </a:blip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包含内容</a:t>
                </a:r>
                <a:endPara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" name="组合 3"/>
              <p:cNvGrpSpPr/>
              <p:nvPr userDrawn="1"/>
            </p:nvGrpSpPr>
            <p:grpSpPr>
              <a:xfrm>
                <a:off x="539245" y="1144744"/>
                <a:ext cx="288339" cy="288339"/>
                <a:chOff x="5782661" y="4026328"/>
                <a:chExt cx="470006" cy="470006"/>
              </a:xfrm>
            </p:grpSpPr>
            <p:sp>
              <p:nvSpPr>
                <p:cNvPr id="5" name="圆角矩形 4"/>
                <p:cNvSpPr/>
                <p:nvPr/>
              </p:nvSpPr>
              <p:spPr>
                <a:xfrm>
                  <a:off x="5782661" y="4026328"/>
                  <a:ext cx="470006" cy="470006"/>
                </a:xfrm>
                <a:prstGeom prst="roundRect">
                  <a:avLst/>
                </a:prstGeom>
                <a:blipFill dpi="0"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/>
                    <a:t> </a:t>
                  </a:r>
                  <a:endParaRPr lang="zh-CN" altLang="en-US" dirty="0"/>
                </a:p>
              </p:txBody>
            </p:sp>
            <p:grpSp>
              <p:nvGrpSpPr>
                <p:cNvPr id="6" name="组合 5"/>
                <p:cNvGrpSpPr/>
                <p:nvPr/>
              </p:nvGrpSpPr>
              <p:grpSpPr>
                <a:xfrm>
                  <a:off x="5926641" y="4041112"/>
                  <a:ext cx="183046" cy="228588"/>
                  <a:chOff x="6006946" y="4028502"/>
                  <a:chExt cx="166452" cy="207866"/>
                </a:xfrm>
                <a:solidFill>
                  <a:schemeClr val="bg1"/>
                </a:solidFill>
                <a:effectLst/>
              </p:grpSpPr>
              <p:sp>
                <p:nvSpPr>
                  <p:cNvPr id="7" name="Freeform 20"/>
                  <p:cNvSpPr>
                    <a:spLocks noEditPoints="1"/>
                  </p:cNvSpPr>
                  <p:nvPr/>
                </p:nvSpPr>
                <p:spPr bwMode="auto">
                  <a:xfrm>
                    <a:off x="6006946" y="4028502"/>
                    <a:ext cx="166452" cy="207866"/>
                  </a:xfrm>
                  <a:custGeom>
                    <a:avLst/>
                    <a:gdLst>
                      <a:gd name="T0" fmla="*/ 147 w 216"/>
                      <a:gd name="T1" fmla="*/ 233 h 270"/>
                      <a:gd name="T2" fmla="*/ 165 w 216"/>
                      <a:gd name="T3" fmla="*/ 200 h 270"/>
                      <a:gd name="T4" fmla="*/ 216 w 216"/>
                      <a:gd name="T5" fmla="*/ 108 h 270"/>
                      <a:gd name="T6" fmla="*/ 108 w 216"/>
                      <a:gd name="T7" fmla="*/ 0 h 270"/>
                      <a:gd name="T8" fmla="*/ 0 w 216"/>
                      <a:gd name="T9" fmla="*/ 108 h 270"/>
                      <a:gd name="T10" fmla="*/ 51 w 216"/>
                      <a:gd name="T11" fmla="*/ 200 h 270"/>
                      <a:gd name="T12" fmla="*/ 70 w 216"/>
                      <a:gd name="T13" fmla="*/ 233 h 270"/>
                      <a:gd name="T14" fmla="*/ 70 w 216"/>
                      <a:gd name="T15" fmla="*/ 247 h 270"/>
                      <a:gd name="T16" fmla="*/ 93 w 216"/>
                      <a:gd name="T17" fmla="*/ 270 h 270"/>
                      <a:gd name="T18" fmla="*/ 123 w 216"/>
                      <a:gd name="T19" fmla="*/ 270 h 270"/>
                      <a:gd name="T20" fmla="*/ 147 w 216"/>
                      <a:gd name="T21" fmla="*/ 247 h 270"/>
                      <a:gd name="T22" fmla="*/ 147 w 216"/>
                      <a:gd name="T23" fmla="*/ 233 h 270"/>
                      <a:gd name="T24" fmla="*/ 124 w 216"/>
                      <a:gd name="T25" fmla="*/ 224 h 270"/>
                      <a:gd name="T26" fmla="*/ 92 w 216"/>
                      <a:gd name="T27" fmla="*/ 224 h 270"/>
                      <a:gd name="T28" fmla="*/ 64 w 216"/>
                      <a:gd name="T29" fmla="*/ 180 h 270"/>
                      <a:gd name="T30" fmla="*/ 23 w 216"/>
                      <a:gd name="T31" fmla="*/ 108 h 270"/>
                      <a:gd name="T32" fmla="*/ 108 w 216"/>
                      <a:gd name="T33" fmla="*/ 23 h 270"/>
                      <a:gd name="T34" fmla="*/ 193 w 216"/>
                      <a:gd name="T35" fmla="*/ 108 h 270"/>
                      <a:gd name="T36" fmla="*/ 153 w 216"/>
                      <a:gd name="T37" fmla="*/ 180 h 270"/>
                      <a:gd name="T38" fmla="*/ 124 w 216"/>
                      <a:gd name="T39" fmla="*/ 224 h 2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16" h="270">
                        <a:moveTo>
                          <a:pt x="147" y="233"/>
                        </a:moveTo>
                        <a:cubicBezTo>
                          <a:pt x="147" y="219"/>
                          <a:pt x="153" y="207"/>
                          <a:pt x="165" y="200"/>
                        </a:cubicBezTo>
                        <a:cubicBezTo>
                          <a:pt x="195" y="181"/>
                          <a:pt x="216" y="147"/>
                          <a:pt x="216" y="108"/>
                        </a:cubicBezTo>
                        <a:cubicBezTo>
                          <a:pt x="216" y="49"/>
                          <a:pt x="168" y="0"/>
                          <a:pt x="108" y="0"/>
                        </a:cubicBezTo>
                        <a:cubicBezTo>
                          <a:pt x="49" y="0"/>
                          <a:pt x="0" y="49"/>
                          <a:pt x="0" y="108"/>
                        </a:cubicBezTo>
                        <a:cubicBezTo>
                          <a:pt x="0" y="147"/>
                          <a:pt x="21" y="181"/>
                          <a:pt x="51" y="200"/>
                        </a:cubicBezTo>
                        <a:cubicBezTo>
                          <a:pt x="63" y="207"/>
                          <a:pt x="70" y="219"/>
                          <a:pt x="70" y="233"/>
                        </a:cubicBezTo>
                        <a:cubicBezTo>
                          <a:pt x="70" y="247"/>
                          <a:pt x="70" y="247"/>
                          <a:pt x="70" y="247"/>
                        </a:cubicBezTo>
                        <a:cubicBezTo>
                          <a:pt x="93" y="270"/>
                          <a:pt x="93" y="270"/>
                          <a:pt x="93" y="270"/>
                        </a:cubicBezTo>
                        <a:cubicBezTo>
                          <a:pt x="123" y="270"/>
                          <a:pt x="123" y="270"/>
                          <a:pt x="123" y="270"/>
                        </a:cubicBezTo>
                        <a:cubicBezTo>
                          <a:pt x="147" y="247"/>
                          <a:pt x="147" y="247"/>
                          <a:pt x="147" y="247"/>
                        </a:cubicBezTo>
                        <a:lnTo>
                          <a:pt x="147" y="233"/>
                        </a:lnTo>
                        <a:close/>
                        <a:moveTo>
                          <a:pt x="124" y="224"/>
                        </a:moveTo>
                        <a:cubicBezTo>
                          <a:pt x="92" y="224"/>
                          <a:pt x="92" y="224"/>
                          <a:pt x="92" y="224"/>
                        </a:cubicBezTo>
                        <a:cubicBezTo>
                          <a:pt x="89" y="206"/>
                          <a:pt x="79" y="190"/>
                          <a:pt x="64" y="180"/>
                        </a:cubicBezTo>
                        <a:cubicBezTo>
                          <a:pt x="38" y="165"/>
                          <a:pt x="23" y="138"/>
                          <a:pt x="23" y="108"/>
                        </a:cubicBezTo>
                        <a:cubicBezTo>
                          <a:pt x="23" y="62"/>
                          <a:pt x="61" y="23"/>
                          <a:pt x="108" y="23"/>
                        </a:cubicBezTo>
                        <a:cubicBezTo>
                          <a:pt x="155" y="23"/>
                          <a:pt x="193" y="62"/>
                          <a:pt x="193" y="108"/>
                        </a:cubicBezTo>
                        <a:cubicBezTo>
                          <a:pt x="193" y="138"/>
                          <a:pt x="178" y="165"/>
                          <a:pt x="153" y="180"/>
                        </a:cubicBezTo>
                        <a:cubicBezTo>
                          <a:pt x="137" y="190"/>
                          <a:pt x="127" y="206"/>
                          <a:pt x="124" y="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" name="Freeform 21"/>
                  <p:cNvSpPr/>
                  <p:nvPr/>
                </p:nvSpPr>
                <p:spPr bwMode="auto">
                  <a:xfrm>
                    <a:off x="6054615" y="4065230"/>
                    <a:ext cx="71113" cy="89085"/>
                  </a:xfrm>
                  <a:custGeom>
                    <a:avLst/>
                    <a:gdLst>
                      <a:gd name="T0" fmla="*/ 57 w 91"/>
                      <a:gd name="T1" fmla="*/ 44 h 114"/>
                      <a:gd name="T2" fmla="*/ 75 w 91"/>
                      <a:gd name="T3" fmla="*/ 0 h 114"/>
                      <a:gd name="T4" fmla="*/ 0 w 91"/>
                      <a:gd name="T5" fmla="*/ 70 h 114"/>
                      <a:gd name="T6" fmla="*/ 34 w 91"/>
                      <a:gd name="T7" fmla="*/ 70 h 114"/>
                      <a:gd name="T8" fmla="*/ 16 w 91"/>
                      <a:gd name="T9" fmla="*/ 114 h 114"/>
                      <a:gd name="T10" fmla="*/ 91 w 91"/>
                      <a:gd name="T11" fmla="*/ 44 h 114"/>
                      <a:gd name="T12" fmla="*/ 57 w 91"/>
                      <a:gd name="T13" fmla="*/ 4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1" h="114">
                        <a:moveTo>
                          <a:pt x="57" y="44"/>
                        </a:moveTo>
                        <a:lnTo>
                          <a:pt x="75" y="0"/>
                        </a:lnTo>
                        <a:lnTo>
                          <a:pt x="0" y="70"/>
                        </a:lnTo>
                        <a:lnTo>
                          <a:pt x="34" y="70"/>
                        </a:lnTo>
                        <a:lnTo>
                          <a:pt x="16" y="114"/>
                        </a:lnTo>
                        <a:lnTo>
                          <a:pt x="91" y="44"/>
                        </a:lnTo>
                        <a:lnTo>
                          <a:pt x="57" y="4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1" name="椭圆 10"/>
              <p:cNvSpPr/>
              <p:nvPr/>
            </p:nvSpPr>
            <p:spPr>
              <a:xfrm>
                <a:off x="610813" y="1673349"/>
                <a:ext cx="200918" cy="200916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2" name="TextBox 5"/>
              <p:cNvSpPr txBox="1"/>
              <p:nvPr/>
            </p:nvSpPr>
            <p:spPr>
              <a:xfrm>
                <a:off x="888384" y="1619778"/>
                <a:ext cx="7300243" cy="5936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rPr>
                  <a:t>共由五个数值点构成，分别是最小观察值（下边缘），下四分位数（Q1），中位数，上四分位数（Q3），最大观察值（上边缘）</a:t>
                </a: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95959" y="3501008"/>
              <a:ext cx="4587435" cy="2584355"/>
              <a:chOff x="795959" y="3501008"/>
              <a:chExt cx="4587435" cy="2584355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01160" y="3550522"/>
                <a:ext cx="199521" cy="208313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4" name="TextBox 5"/>
              <p:cNvSpPr txBox="1"/>
              <p:nvPr/>
            </p:nvSpPr>
            <p:spPr>
              <a:xfrm>
                <a:off x="1085079" y="3501008"/>
                <a:ext cx="4298315" cy="30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rPr>
                  <a:t>中横线：中位数</a:t>
                </a: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809456" y="4054578"/>
                <a:ext cx="199521" cy="208313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7" name="TextBox 5"/>
              <p:cNvSpPr txBox="1"/>
              <p:nvPr/>
            </p:nvSpPr>
            <p:spPr>
              <a:xfrm>
                <a:off x="1115617" y="3983802"/>
                <a:ext cx="2952328" cy="6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rPr>
                  <a:t>IQR：上四分位数（Q3）-下四分位数（Q1）</a:t>
                </a: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801160" y="4774658"/>
                <a:ext cx="199521" cy="208313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20" name="TextBox 5"/>
              <p:cNvSpPr txBox="1"/>
              <p:nvPr/>
            </p:nvSpPr>
            <p:spPr>
              <a:xfrm>
                <a:off x="1085079" y="4735642"/>
                <a:ext cx="2952328" cy="6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rPr>
                  <a:t>最小观察值（下边缘） = Q1–1.5 IQR</a:t>
                </a: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795959" y="5487027"/>
                <a:ext cx="199521" cy="208313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23" name="TextBox 5"/>
              <p:cNvSpPr txBox="1"/>
              <p:nvPr/>
            </p:nvSpPr>
            <p:spPr>
              <a:xfrm>
                <a:off x="1085077" y="5470048"/>
                <a:ext cx="2952329" cy="6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9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2000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Arial" panose="020B0604020202020204" pitchFamily="34" charset="0"/>
                  </a:rPr>
                  <a:t>最大观察值 （上边缘）= Q3 + 1.5 IQR</a:t>
                </a:r>
                <a:endPara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三、箱线图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72526" y="1294543"/>
            <a:ext cx="7938087" cy="1311411"/>
            <a:chOff x="539245" y="1073471"/>
            <a:chExt cx="7938087" cy="1311411"/>
          </a:xfrm>
        </p:grpSpPr>
        <p:sp>
          <p:nvSpPr>
            <p:cNvPr id="16" name="矩形 15"/>
            <p:cNvSpPr/>
            <p:nvPr/>
          </p:nvSpPr>
          <p:spPr>
            <a:xfrm>
              <a:off x="827584" y="1073471"/>
              <a:ext cx="741680" cy="429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作用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42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" name="椭圆 33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5" name="TextBox 5"/>
            <p:cNvSpPr txBox="1"/>
            <p:nvPr/>
          </p:nvSpPr>
          <p:spPr>
            <a:xfrm>
              <a:off x="1105337" y="1619993"/>
              <a:ext cx="7371995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直观地识别数据中异常值（离群点）</a:t>
              </a: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27584" y="2130973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1" name="TextBox 5"/>
            <p:cNvSpPr txBox="1"/>
            <p:nvPr/>
          </p:nvSpPr>
          <p:spPr>
            <a:xfrm>
              <a:off x="1098939" y="2077542"/>
              <a:ext cx="7200527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直观地判断数据离散分布情况，了解数据分布状态</a:t>
              </a:r>
              <a:endPara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526" y="3573016"/>
            <a:ext cx="7615898" cy="854299"/>
            <a:chOff x="539245" y="1073471"/>
            <a:chExt cx="7615898" cy="854299"/>
          </a:xfrm>
        </p:grpSpPr>
        <p:sp>
          <p:nvSpPr>
            <p:cNvPr id="38" name="矩形 37"/>
            <p:cNvSpPr/>
            <p:nvPr/>
          </p:nvSpPr>
          <p:spPr>
            <a:xfrm>
              <a:off x="827584" y="1073471"/>
              <a:ext cx="131638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b="1" dirty="0">
                  <a:ln w="12700">
                    <a:noFill/>
                  </a:ln>
                  <a:blipFill dpi="0" rotWithShape="1">
                    <a:blip r:embed="rId1"/>
                    <a:srcRect/>
                    <a:tile tx="0" ty="0" sx="100000" sy="100000" flip="none" algn="tl"/>
                  </a:blipFill>
                  <a:latin typeface="Agency FB" panose="020B0503020202020204" pitchFamily="34" charset="0"/>
                  <a:ea typeface="微软雅黑" panose="020B0503020204020204" pitchFamily="34" charset="-122"/>
                </a:rPr>
                <a:t>示例数据</a:t>
              </a:r>
              <a:endParaRPr lang="zh-CN" altLang="en-US" sz="2200" b="1" dirty="0">
                <a:ln w="12700">
                  <a:noFill/>
                </a:ln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 userDrawn="1"/>
          </p:nvGrpSpPr>
          <p:grpSpPr>
            <a:xfrm>
              <a:off x="539245" y="1144744"/>
              <a:ext cx="288339" cy="288339"/>
              <a:chOff x="5782661" y="4026328"/>
              <a:chExt cx="470006" cy="470006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782661" y="4026328"/>
                <a:ext cx="470006" cy="470006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 </a:t>
                </a:r>
                <a:endParaRPr lang="zh-CN" altLang="en-US" dirty="0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5926641" y="4041112"/>
                <a:ext cx="183046" cy="228588"/>
                <a:chOff x="6006946" y="4028502"/>
                <a:chExt cx="166452" cy="207866"/>
              </a:xfrm>
              <a:solidFill>
                <a:schemeClr val="bg1"/>
              </a:solidFill>
              <a:effectLst/>
            </p:grpSpPr>
            <p:sp>
              <p:nvSpPr>
                <p:cNvPr id="55" name="Freeform 20"/>
                <p:cNvSpPr>
                  <a:spLocks noEditPoints="1"/>
                </p:cNvSpPr>
                <p:nvPr/>
              </p:nvSpPr>
              <p:spPr bwMode="auto">
                <a:xfrm>
                  <a:off x="6006946" y="4028502"/>
                  <a:ext cx="166452" cy="207866"/>
                </a:xfrm>
                <a:custGeom>
                  <a:avLst/>
                  <a:gdLst>
                    <a:gd name="T0" fmla="*/ 147 w 216"/>
                    <a:gd name="T1" fmla="*/ 233 h 270"/>
                    <a:gd name="T2" fmla="*/ 165 w 216"/>
                    <a:gd name="T3" fmla="*/ 200 h 270"/>
                    <a:gd name="T4" fmla="*/ 216 w 216"/>
                    <a:gd name="T5" fmla="*/ 108 h 270"/>
                    <a:gd name="T6" fmla="*/ 108 w 216"/>
                    <a:gd name="T7" fmla="*/ 0 h 270"/>
                    <a:gd name="T8" fmla="*/ 0 w 216"/>
                    <a:gd name="T9" fmla="*/ 108 h 270"/>
                    <a:gd name="T10" fmla="*/ 51 w 216"/>
                    <a:gd name="T11" fmla="*/ 200 h 270"/>
                    <a:gd name="T12" fmla="*/ 70 w 216"/>
                    <a:gd name="T13" fmla="*/ 233 h 270"/>
                    <a:gd name="T14" fmla="*/ 70 w 216"/>
                    <a:gd name="T15" fmla="*/ 247 h 270"/>
                    <a:gd name="T16" fmla="*/ 93 w 216"/>
                    <a:gd name="T17" fmla="*/ 270 h 270"/>
                    <a:gd name="T18" fmla="*/ 123 w 216"/>
                    <a:gd name="T19" fmla="*/ 270 h 270"/>
                    <a:gd name="T20" fmla="*/ 147 w 216"/>
                    <a:gd name="T21" fmla="*/ 247 h 270"/>
                    <a:gd name="T22" fmla="*/ 147 w 216"/>
                    <a:gd name="T23" fmla="*/ 233 h 270"/>
                    <a:gd name="T24" fmla="*/ 124 w 216"/>
                    <a:gd name="T25" fmla="*/ 224 h 270"/>
                    <a:gd name="T26" fmla="*/ 92 w 216"/>
                    <a:gd name="T27" fmla="*/ 224 h 270"/>
                    <a:gd name="T28" fmla="*/ 64 w 216"/>
                    <a:gd name="T29" fmla="*/ 180 h 270"/>
                    <a:gd name="T30" fmla="*/ 23 w 216"/>
                    <a:gd name="T31" fmla="*/ 108 h 270"/>
                    <a:gd name="T32" fmla="*/ 108 w 216"/>
                    <a:gd name="T33" fmla="*/ 23 h 270"/>
                    <a:gd name="T34" fmla="*/ 193 w 216"/>
                    <a:gd name="T35" fmla="*/ 108 h 270"/>
                    <a:gd name="T36" fmla="*/ 153 w 216"/>
                    <a:gd name="T37" fmla="*/ 180 h 270"/>
                    <a:gd name="T38" fmla="*/ 124 w 216"/>
                    <a:gd name="T39" fmla="*/ 22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6" h="270">
                      <a:moveTo>
                        <a:pt x="147" y="233"/>
                      </a:moveTo>
                      <a:cubicBezTo>
                        <a:pt x="147" y="219"/>
                        <a:pt x="153" y="207"/>
                        <a:pt x="165" y="200"/>
                      </a:cubicBezTo>
                      <a:cubicBezTo>
                        <a:pt x="195" y="181"/>
                        <a:pt x="216" y="147"/>
                        <a:pt x="216" y="108"/>
                      </a:cubicBezTo>
                      <a:cubicBezTo>
                        <a:pt x="216" y="49"/>
                        <a:pt x="168" y="0"/>
                        <a:pt x="108" y="0"/>
                      </a:cubicBezTo>
                      <a:cubicBezTo>
                        <a:pt x="49" y="0"/>
                        <a:pt x="0" y="49"/>
                        <a:pt x="0" y="108"/>
                      </a:cubicBezTo>
                      <a:cubicBezTo>
                        <a:pt x="0" y="147"/>
                        <a:pt x="21" y="181"/>
                        <a:pt x="51" y="200"/>
                      </a:cubicBezTo>
                      <a:cubicBezTo>
                        <a:pt x="63" y="207"/>
                        <a:pt x="70" y="219"/>
                        <a:pt x="70" y="233"/>
                      </a:cubicBezTo>
                      <a:cubicBezTo>
                        <a:pt x="70" y="247"/>
                        <a:pt x="70" y="247"/>
                        <a:pt x="70" y="247"/>
                      </a:cubicBezTo>
                      <a:cubicBezTo>
                        <a:pt x="93" y="270"/>
                        <a:pt x="93" y="270"/>
                        <a:pt x="93" y="270"/>
                      </a:cubicBezTo>
                      <a:cubicBezTo>
                        <a:pt x="123" y="270"/>
                        <a:pt x="123" y="270"/>
                        <a:pt x="123" y="270"/>
                      </a:cubicBezTo>
                      <a:cubicBezTo>
                        <a:pt x="147" y="247"/>
                        <a:pt x="147" y="247"/>
                        <a:pt x="147" y="247"/>
                      </a:cubicBezTo>
                      <a:lnTo>
                        <a:pt x="147" y="233"/>
                      </a:lnTo>
                      <a:close/>
                      <a:moveTo>
                        <a:pt x="124" y="224"/>
                      </a:moveTo>
                      <a:cubicBezTo>
                        <a:pt x="92" y="224"/>
                        <a:pt x="92" y="224"/>
                        <a:pt x="92" y="224"/>
                      </a:cubicBezTo>
                      <a:cubicBezTo>
                        <a:pt x="89" y="206"/>
                        <a:pt x="79" y="190"/>
                        <a:pt x="64" y="180"/>
                      </a:cubicBezTo>
                      <a:cubicBezTo>
                        <a:pt x="38" y="165"/>
                        <a:pt x="23" y="138"/>
                        <a:pt x="23" y="108"/>
                      </a:cubicBezTo>
                      <a:cubicBezTo>
                        <a:pt x="23" y="62"/>
                        <a:pt x="61" y="23"/>
                        <a:pt x="108" y="23"/>
                      </a:cubicBezTo>
                      <a:cubicBezTo>
                        <a:pt x="155" y="23"/>
                        <a:pt x="193" y="62"/>
                        <a:pt x="193" y="108"/>
                      </a:cubicBezTo>
                      <a:cubicBezTo>
                        <a:pt x="193" y="138"/>
                        <a:pt x="178" y="165"/>
                        <a:pt x="153" y="180"/>
                      </a:cubicBezTo>
                      <a:cubicBezTo>
                        <a:pt x="137" y="190"/>
                        <a:pt x="127" y="206"/>
                        <a:pt x="124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21"/>
                <p:cNvSpPr/>
                <p:nvPr/>
              </p:nvSpPr>
              <p:spPr bwMode="auto">
                <a:xfrm>
                  <a:off x="6054615" y="4065230"/>
                  <a:ext cx="71113" cy="89085"/>
                </a:xfrm>
                <a:custGeom>
                  <a:avLst/>
                  <a:gdLst>
                    <a:gd name="T0" fmla="*/ 57 w 91"/>
                    <a:gd name="T1" fmla="*/ 44 h 114"/>
                    <a:gd name="T2" fmla="*/ 75 w 91"/>
                    <a:gd name="T3" fmla="*/ 0 h 114"/>
                    <a:gd name="T4" fmla="*/ 0 w 91"/>
                    <a:gd name="T5" fmla="*/ 70 h 114"/>
                    <a:gd name="T6" fmla="*/ 34 w 91"/>
                    <a:gd name="T7" fmla="*/ 70 h 114"/>
                    <a:gd name="T8" fmla="*/ 16 w 91"/>
                    <a:gd name="T9" fmla="*/ 114 h 114"/>
                    <a:gd name="T10" fmla="*/ 91 w 91"/>
                    <a:gd name="T11" fmla="*/ 44 h 114"/>
                    <a:gd name="T12" fmla="*/ 57 w 91"/>
                    <a:gd name="T13" fmla="*/ 4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14">
                      <a:moveTo>
                        <a:pt x="57" y="44"/>
                      </a:moveTo>
                      <a:lnTo>
                        <a:pt x="75" y="0"/>
                      </a:lnTo>
                      <a:lnTo>
                        <a:pt x="0" y="70"/>
                      </a:lnTo>
                      <a:lnTo>
                        <a:pt x="34" y="70"/>
                      </a:lnTo>
                      <a:lnTo>
                        <a:pt x="16" y="114"/>
                      </a:lnTo>
                      <a:lnTo>
                        <a:pt x="91" y="44"/>
                      </a:lnTo>
                      <a:lnTo>
                        <a:pt x="5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5" name="椭圆 44"/>
            <p:cNvSpPr/>
            <p:nvPr/>
          </p:nvSpPr>
          <p:spPr>
            <a:xfrm>
              <a:off x="827584" y="1673349"/>
              <a:ext cx="200918" cy="200916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1105337" y="1619993"/>
              <a:ext cx="7049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2007-2015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Data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中的贷款数量（</a:t>
              </a:r>
              <a:r>
                <a:rPr lang="en-US" altLang="zh-CN" sz="2000" kern="100" dirty="0" err="1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loan_amnt</a:t>
              </a:r>
              <a:r>
                <a:rPr lang="zh-CN" altLang="en-US" sz="2000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）</a:t>
              </a:r>
              <a:endPara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5"/>
          <p:cNvSpPr txBox="1"/>
          <p:nvPr/>
        </p:nvSpPr>
        <p:spPr>
          <a:xfrm>
            <a:off x="1315710" y="2712634"/>
            <a:ext cx="7200527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利用箱线图比较几组数据的形状</a:t>
            </a:r>
            <a:endParaRPr lang="zh-CN" altLang="en-US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44355" y="2766065"/>
            <a:ext cx="200918" cy="2009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2842420" y="474025"/>
            <a:ext cx="3459160" cy="277143"/>
          </a:xfrm>
        </p:spPr>
        <p:txBody>
          <a:bodyPr/>
          <a:lstStyle/>
          <a:p>
            <a:r>
              <a:rPr lang="zh-CN" altLang="en-US" dirty="0"/>
              <a:t>三、箱线图</a:t>
            </a:r>
            <a:endParaRPr lang="zh-CN" altLang="en-US" dirty="0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92436" y="1175106"/>
            <a:ext cx="7844218" cy="44141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27430" y="5945212"/>
            <a:ext cx="7089140" cy="292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900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ggplot(data1,aes(x =grade,y =funded_amnt))+geom_boxplot()</a:t>
            </a:r>
            <a:endParaRPr lang="zh-CN" altLang="en-US" sz="1900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8035,&quot;width&quot;:14400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3F4468"/>
      </a:dk2>
      <a:lt2>
        <a:srgbClr val="E1E1E1"/>
      </a:lt2>
      <a:accent1>
        <a:srgbClr val="F03C1E"/>
      </a:accent1>
      <a:accent2>
        <a:srgbClr val="EEC516"/>
      </a:accent2>
      <a:accent3>
        <a:srgbClr val="28A5E4"/>
      </a:accent3>
      <a:accent4>
        <a:srgbClr val="C75DAB"/>
      </a:accent4>
      <a:accent5>
        <a:srgbClr val="5CD072"/>
      </a:accent5>
      <a:accent6>
        <a:srgbClr val="2B4A3B"/>
      </a:accent6>
      <a:hlink>
        <a:srgbClr val="3F4468"/>
      </a:hlink>
      <a:folHlink>
        <a:srgbClr val="FFFFF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00000"/>
          </a:lnSpc>
          <a:defRPr sz="1900" dirty="0">
            <a:latin typeface="STZhongsong" panose="02010600040101010101" pitchFamily="2" charset="-122"/>
            <a:ea typeface="STZhongsong" panose="02010600040101010101" pitchFamily="2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{244D89CD-AE2E-E442-BA90-0587C176FBD0}tf10001063</Template>
  <TotalTime>0</TotalTime>
  <Words>4811</Words>
  <Application>WPS 演示</Application>
  <PresentationFormat>全屏显示(4:3)</PresentationFormat>
  <Paragraphs>512</Paragraphs>
  <Slides>43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</vt:lpstr>
      <vt:lpstr>宋体</vt:lpstr>
      <vt:lpstr>Wingdings</vt:lpstr>
      <vt:lpstr>Calibri</vt:lpstr>
      <vt:lpstr>STZhongsong</vt:lpstr>
      <vt:lpstr>微软雅黑</vt:lpstr>
      <vt:lpstr>Agency FB</vt:lpstr>
      <vt:lpstr>Yu Gothic UI</vt:lpstr>
      <vt:lpstr>华文中宋</vt:lpstr>
      <vt:lpstr>Arial Unicode MS</vt:lpstr>
      <vt:lpstr>Arial Black</vt:lpstr>
      <vt:lpstr>等线</vt:lpstr>
      <vt:lpstr>Office 主题​​</vt:lpstr>
      <vt:lpstr>PowerPoint 演示文稿</vt:lpstr>
      <vt:lpstr>PowerPoint 演示文稿</vt:lpstr>
      <vt:lpstr>PowerPoint 演示文稿</vt:lpstr>
      <vt:lpstr>一、直方图</vt:lpstr>
      <vt:lpstr>一、直方图</vt:lpstr>
      <vt:lpstr>二、茎叶图</vt:lpstr>
      <vt:lpstr>三、箱线图</vt:lpstr>
      <vt:lpstr>三、箱线图</vt:lpstr>
      <vt:lpstr>三、箱线图</vt:lpstr>
      <vt:lpstr>四、核密度估计曲线</vt:lpstr>
      <vt:lpstr>四、核密度估计曲线</vt:lpstr>
      <vt:lpstr>四、核密度估计曲线</vt:lpstr>
      <vt:lpstr>五、分组密度曲线</vt:lpstr>
      <vt:lpstr>五、分组密度曲线</vt:lpstr>
      <vt:lpstr>五、分面的密度曲线</vt:lpstr>
      <vt:lpstr>六、频数多边形</vt:lpstr>
      <vt:lpstr>六、频数多边形</vt:lpstr>
      <vt:lpstr>六、频数多边形</vt:lpstr>
      <vt:lpstr>七、小提琴图</vt:lpstr>
      <vt:lpstr>七、小提琴图</vt:lpstr>
      <vt:lpstr>七、小提琴图</vt:lpstr>
      <vt:lpstr>七、小提琴图</vt:lpstr>
      <vt:lpstr>七、小提琴图</vt:lpstr>
      <vt:lpstr>七、小提琴图</vt:lpstr>
      <vt:lpstr>八、分布的图形绘制</vt:lpstr>
      <vt:lpstr>八、分布的图形绘制</vt:lpstr>
      <vt:lpstr>八、分布的图形绘制</vt:lpstr>
      <vt:lpstr>九、综述</vt:lpstr>
      <vt:lpstr>PowerPoint 演示文稿</vt:lpstr>
      <vt:lpstr>一、数据背景</vt:lpstr>
      <vt:lpstr>一、数据背景</vt:lpstr>
      <vt:lpstr>一、数据背景</vt:lpstr>
      <vt:lpstr>一、数据背景</vt:lpstr>
      <vt:lpstr>二、数据分布</vt:lpstr>
      <vt:lpstr>二、数据分布</vt:lpstr>
      <vt:lpstr>二、数据分布</vt:lpstr>
      <vt:lpstr>二、数据分布</vt:lpstr>
      <vt:lpstr>二、数据分布</vt:lpstr>
      <vt:lpstr>二、数据分布</vt:lpstr>
      <vt:lpstr>二、数据分布</vt:lpstr>
      <vt:lpstr>二、数据分布</vt:lpstr>
      <vt:lpstr>三、给4S店的启示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2018工作总结</dc:title>
  <dc:creator>大侠素材铺</dc:creator>
  <dc:description>大侠素材铺
淘宝店：https://dxpu.taobao.com/</dc:description>
  <cp:lastModifiedBy>zjchenb139</cp:lastModifiedBy>
  <cp:revision>1230</cp:revision>
  <dcterms:created xsi:type="dcterms:W3CDTF">2015-04-24T01:01:00Z</dcterms:created>
  <dcterms:modified xsi:type="dcterms:W3CDTF">2021-10-19T06:43:20Z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2052-11.8.2.8696</vt:lpwstr>
  </property>
</Properties>
</file>